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C1033A-8318-4493-AD9A-55A5610800E2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B99EE2-C0C1-4397-9A26-80BB7675C9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parallel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3900" dirty="0" smtClean="0"/>
              <a:t>Parallel structure involves putting together elements of similar structure to achieve balanced writing.</a:t>
            </a:r>
          </a:p>
          <a:p>
            <a:r>
              <a:rPr lang="en-CA" sz="3900" dirty="0" smtClean="0"/>
              <a:t>Winston Churchill did </a:t>
            </a:r>
            <a:r>
              <a:rPr lang="en-CA" sz="3900" u="sng" dirty="0" smtClean="0"/>
              <a:t>not</a:t>
            </a:r>
            <a:r>
              <a:rPr lang="en-CA" sz="3900" dirty="0" smtClean="0"/>
              <a:t> say:</a:t>
            </a:r>
          </a:p>
          <a:p>
            <a:pPr lvl="1"/>
            <a:r>
              <a:rPr lang="en-CA" sz="3900" dirty="0" smtClean="0"/>
              <a:t>I have nothing to offer but bleed</a:t>
            </a:r>
            <a:r>
              <a:rPr lang="en-CA" sz="3900" u="sng" dirty="0" smtClean="0"/>
              <a:t>ing</a:t>
            </a:r>
            <a:r>
              <a:rPr lang="en-CA" sz="3900" dirty="0" smtClean="0"/>
              <a:t>, toil, tears, and sweat</a:t>
            </a:r>
            <a:r>
              <a:rPr lang="en-CA" sz="3900" u="sng" dirty="0" smtClean="0"/>
              <a:t>ing.</a:t>
            </a:r>
          </a:p>
          <a:p>
            <a:r>
              <a:rPr lang="en-CA" sz="3900" dirty="0" smtClean="0"/>
              <a:t>He said:</a:t>
            </a:r>
          </a:p>
          <a:p>
            <a:pPr lvl="1"/>
            <a:r>
              <a:rPr lang="en-US" sz="3900" dirty="0" smtClean="0"/>
              <a:t>I have nothing to offer but blood, toil, tears and sweat.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 in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b="1" dirty="0" smtClean="0">
                <a:solidFill>
                  <a:srgbClr val="CC0000"/>
                </a:solidFill>
              </a:rPr>
              <a:t>Poor:</a:t>
            </a:r>
            <a:r>
              <a:rPr lang="en-CA" sz="3200" dirty="0" smtClean="0"/>
              <a:t> Betty has intelligence, honesty, and she is funny.</a:t>
            </a:r>
          </a:p>
          <a:p>
            <a:r>
              <a:rPr lang="en-CA" sz="3200" b="1" dirty="0" smtClean="0">
                <a:solidFill>
                  <a:srgbClr val="33CC33"/>
                </a:solidFill>
              </a:rPr>
              <a:t>Improved:</a:t>
            </a:r>
            <a:r>
              <a:rPr lang="en-CA" sz="3200" dirty="0" smtClean="0"/>
              <a:t> Betty has intelligence, honesty, and </a:t>
            </a:r>
            <a:r>
              <a:rPr lang="en-CA" sz="3200" strike="sngStrike" dirty="0" smtClean="0"/>
              <a:t>she is funny </a:t>
            </a:r>
            <a:r>
              <a:rPr lang="en-CA" sz="3200" b="1" dirty="0" smtClean="0"/>
              <a:t>humour.</a:t>
            </a:r>
          </a:p>
          <a:p>
            <a:r>
              <a:rPr lang="en-CA" sz="3200" b="1" dirty="0" smtClean="0">
                <a:solidFill>
                  <a:srgbClr val="CC0000"/>
                </a:solidFill>
              </a:rPr>
              <a:t>Poor:</a:t>
            </a:r>
            <a:r>
              <a:rPr lang="en-CA" sz="3200" dirty="0" smtClean="0"/>
              <a:t> Good writing requires you to plan  outlines, write several drafts, and revision.</a:t>
            </a:r>
          </a:p>
          <a:p>
            <a:r>
              <a:rPr lang="en-CA" sz="3200" b="1" dirty="0" smtClean="0">
                <a:solidFill>
                  <a:srgbClr val="33CC33"/>
                </a:solidFill>
              </a:rPr>
              <a:t>Improved:</a:t>
            </a:r>
            <a:r>
              <a:rPr lang="en-CA" sz="3200" dirty="0" smtClean="0"/>
              <a:t> Good writing requires you to </a:t>
            </a:r>
            <a:r>
              <a:rPr lang="en-CA" sz="3200" u="sng" dirty="0" smtClean="0"/>
              <a:t>plan</a:t>
            </a:r>
            <a:r>
              <a:rPr lang="en-CA" sz="3200" dirty="0" smtClean="0"/>
              <a:t>  outlines, </a:t>
            </a:r>
            <a:r>
              <a:rPr lang="en-CA" sz="3200" u="sng" dirty="0" smtClean="0"/>
              <a:t>write</a:t>
            </a:r>
            <a:r>
              <a:rPr lang="en-CA" sz="3200" dirty="0" smtClean="0"/>
              <a:t> several drafts, and </a:t>
            </a:r>
            <a:r>
              <a:rPr lang="en-CA" sz="3200" strike="sngStrike" dirty="0" smtClean="0"/>
              <a:t>revision</a:t>
            </a:r>
            <a:r>
              <a:rPr lang="en-CA" sz="3200" dirty="0" smtClean="0"/>
              <a:t> </a:t>
            </a:r>
            <a:r>
              <a:rPr lang="en-CA" sz="3200" b="1" u="sng" dirty="0" smtClean="0"/>
              <a:t>revise</a:t>
            </a:r>
            <a:r>
              <a:rPr lang="en-CA" sz="3200" b="1" dirty="0" smtClean="0"/>
              <a:t> your work.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identify and correct the faulty parallelism in the sentence below?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WRONG:</a:t>
            </a:r>
            <a:r>
              <a:rPr lang="en-US" sz="3200" dirty="0" smtClean="0"/>
              <a:t>	</a:t>
            </a:r>
            <a:r>
              <a:rPr lang="en-US" sz="3200" u="sng" dirty="0" smtClean="0"/>
              <a:t>A good attitude, being on time, and speaking effectively</a:t>
            </a:r>
            <a:r>
              <a:rPr lang="en-US" sz="3200" dirty="0" smtClean="0"/>
              <a:t> are her best attributes.</a:t>
            </a:r>
          </a:p>
          <a:p>
            <a:endParaRPr lang="en-US" sz="3200" dirty="0" smtClean="0"/>
          </a:p>
          <a:p>
            <a:r>
              <a:rPr lang="en-US" sz="3200" dirty="0" smtClean="0"/>
              <a:t>A good attitude</a:t>
            </a:r>
          </a:p>
          <a:p>
            <a:r>
              <a:rPr lang="en-US" sz="3200" dirty="0" smtClean="0"/>
              <a:t>Being on time</a:t>
            </a:r>
          </a:p>
          <a:p>
            <a:r>
              <a:rPr lang="en-US" sz="3200" dirty="0" smtClean="0"/>
              <a:t>Speaking effectively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905250" cy="5029200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/>
              <a:t>RIGHT:</a:t>
            </a:r>
            <a:r>
              <a:rPr lang="en-US" sz="3500" dirty="0" smtClean="0"/>
              <a:t>	</a:t>
            </a:r>
            <a:r>
              <a:rPr lang="en-US" sz="3500" u="sng" dirty="0" smtClean="0"/>
              <a:t>Having a good attitude, being on time, and speaking effectively</a:t>
            </a:r>
            <a:r>
              <a:rPr lang="en-US" sz="3500" dirty="0" smtClean="0"/>
              <a:t> are her attributes.</a:t>
            </a:r>
          </a:p>
          <a:p>
            <a:endParaRPr lang="en-US" sz="3500" dirty="0" smtClean="0"/>
          </a:p>
          <a:p>
            <a:r>
              <a:rPr lang="en-US" sz="3500" dirty="0" smtClean="0"/>
              <a:t>Having a good attitude</a:t>
            </a:r>
          </a:p>
          <a:p>
            <a:r>
              <a:rPr lang="en-US" sz="3500" dirty="0" smtClean="0"/>
              <a:t>Being on time</a:t>
            </a:r>
          </a:p>
          <a:p>
            <a:r>
              <a:rPr lang="en-US" sz="3500" dirty="0" smtClean="0"/>
              <a:t>Speaking effectively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 again: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1676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WRONG:</a:t>
            </a:r>
            <a:r>
              <a:rPr lang="en-US" sz="3200" dirty="0" smtClean="0"/>
              <a:t>	This proposal is </a:t>
            </a:r>
            <a:r>
              <a:rPr lang="en-US" sz="3200" u="sng" dirty="0" smtClean="0"/>
              <a:t>profitable, timely, and it helps us.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1600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RIGHT:</a:t>
            </a:r>
            <a:r>
              <a:rPr lang="en-US" sz="3200" dirty="0" smtClean="0"/>
              <a:t>	This proposal is </a:t>
            </a:r>
            <a:r>
              <a:rPr lang="en-US" sz="3200" u="sng" dirty="0" smtClean="0"/>
              <a:t>profitable, timely, and helpful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Profitable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Timely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helps us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352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Profitable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Timely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Helpful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with Correlative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WRONG: </a:t>
            </a:r>
            <a:r>
              <a:rPr lang="en-US" sz="3200" dirty="0" smtClean="0"/>
              <a:t>Vitamin A is found </a:t>
            </a:r>
            <a:r>
              <a:rPr lang="en-US" sz="3200" u="sng" dirty="0" smtClean="0"/>
              <a:t>not only</a:t>
            </a:r>
            <a:r>
              <a:rPr lang="en-US" sz="3200" dirty="0" smtClean="0"/>
              <a:t> in vegetables, </a:t>
            </a:r>
            <a:r>
              <a:rPr lang="en-US" sz="3200" u="sng" dirty="0" smtClean="0"/>
              <a:t>but</a:t>
            </a:r>
            <a:r>
              <a:rPr lang="en-US" sz="3200" dirty="0" smtClean="0"/>
              <a:t> eggs and butter have it.</a:t>
            </a:r>
          </a:p>
          <a:p>
            <a:endParaRPr lang="en-US" sz="3200" dirty="0" smtClean="0"/>
          </a:p>
          <a:p>
            <a:r>
              <a:rPr lang="en-US" sz="3200" dirty="0" smtClean="0"/>
              <a:t>In vegetables</a:t>
            </a:r>
          </a:p>
          <a:p>
            <a:r>
              <a:rPr lang="en-US" sz="3200" dirty="0" smtClean="0"/>
              <a:t>Eggs and butter have it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RIGHT: </a:t>
            </a:r>
            <a:r>
              <a:rPr lang="en-US" sz="3200" dirty="0" smtClean="0"/>
              <a:t>Vitamin A is found </a:t>
            </a:r>
            <a:r>
              <a:rPr lang="en-US" sz="3200" u="sng" dirty="0" smtClean="0"/>
              <a:t>not only</a:t>
            </a:r>
            <a:r>
              <a:rPr lang="en-US" sz="3200" dirty="0" smtClean="0"/>
              <a:t> in vegetables, </a:t>
            </a:r>
            <a:r>
              <a:rPr lang="en-US" sz="3200" u="sng" dirty="0" smtClean="0"/>
              <a:t>but also</a:t>
            </a:r>
            <a:r>
              <a:rPr lang="en-US" sz="3200" dirty="0" smtClean="0"/>
              <a:t> in eggs and butter.</a:t>
            </a:r>
          </a:p>
          <a:p>
            <a:endParaRPr lang="en-US" sz="3200" dirty="0"/>
          </a:p>
          <a:p>
            <a:r>
              <a:rPr lang="en-US" sz="3200" dirty="0" smtClean="0"/>
              <a:t>In vegetables</a:t>
            </a:r>
          </a:p>
          <a:p>
            <a:r>
              <a:rPr lang="en-US" sz="3200" dirty="0" smtClean="0"/>
              <a:t>In eggs and butter</a:t>
            </a:r>
            <a:endParaRPr lang="en-US" sz="3200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on your own.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gases are invisible, odorless, and they have no taste.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Foster is not only an excellent barber but also sings well.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Three of the steps in filing are to code, to sort, and storing.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Sentences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gases are invisible, odorless, and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tasteless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 Foster is not only an excellent barber but also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good singer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Three of the steps in filing are to code, to sort, and </a:t>
            </a:r>
            <a:r>
              <a:rPr lang="en-US" sz="3600" u="sng" dirty="0" smtClean="0">
                <a:solidFill>
                  <a:schemeClr val="accent1"/>
                </a:solidFill>
              </a:rPr>
              <a:t>to store</a:t>
            </a:r>
            <a:r>
              <a:rPr lang="en-US" sz="3600" dirty="0" smtClean="0">
                <a:solidFill>
                  <a:schemeClr val="accent1"/>
                </a:solidFill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306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Parallelism</vt:lpstr>
      <vt:lpstr>What is parallel structure?</vt:lpstr>
      <vt:lpstr>Parallel Structure in Sentences</vt:lpstr>
      <vt:lpstr>Can you identify and correct the faulty parallelism in the sentence below?</vt:lpstr>
      <vt:lpstr>Let’s try it again:</vt:lpstr>
      <vt:lpstr>Parallelism with Correlative Conjunctions</vt:lpstr>
      <vt:lpstr>Try it on your own.</vt:lpstr>
      <vt:lpstr>Revised Sentences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Parallelism</dc:title>
  <dc:creator>Owner</dc:creator>
  <cp:lastModifiedBy>Owner</cp:lastModifiedBy>
  <cp:revision>3</cp:revision>
  <dcterms:created xsi:type="dcterms:W3CDTF">2011-08-29T02:25:42Z</dcterms:created>
  <dcterms:modified xsi:type="dcterms:W3CDTF">2011-08-29T02:53:00Z</dcterms:modified>
</cp:coreProperties>
</file>