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72" r:id="rId6"/>
    <p:sldId id="273" r:id="rId7"/>
    <p:sldId id="257" r:id="rId8"/>
    <p:sldId id="267" r:id="rId9"/>
    <p:sldId id="258" r:id="rId10"/>
    <p:sldId id="264" r:id="rId11"/>
    <p:sldId id="259" r:id="rId12"/>
    <p:sldId id="260" r:id="rId13"/>
    <p:sldId id="274" r:id="rId14"/>
    <p:sldId id="261" r:id="rId15"/>
    <p:sldId id="262" r:id="rId16"/>
    <p:sldId id="263" r:id="rId17"/>
    <p:sldId id="265" r:id="rId18"/>
    <p:sldId id="275" r:id="rId19"/>
    <p:sldId id="278" r:id="rId20"/>
    <p:sldId id="268" r:id="rId21"/>
    <p:sldId id="277" r:id="rId22"/>
    <p:sldId id="276" r:id="rId23"/>
    <p:sldId id="266"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EC4230-4C4A-4418-8139-4B3AEE9A6E96}" v="1611" dt="2020-03-25T01:18:06.202"/>
    <p1510:client id="{C053F739-9DB1-3EED-907A-DD270894EAE7}" v="1" dt="2020-03-24T23:21:57.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7" d="100"/>
          <a:sy n="77" d="100"/>
        </p:scale>
        <p:origin x="75"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rcoffman.weebly.com/uploads/1/0/6/7/106772317/conclusion_excerp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Baskerville Old Face" panose="02020602080505020303" pitchFamily="18" charset="0"/>
                <a:cs typeface="Calibri Light"/>
              </a:rPr>
              <a:t>American Dream Unit Chart</a:t>
            </a:r>
            <a:endParaRPr lang="en-US" b="1" dirty="0">
              <a:latin typeface="Baskerville Old Face" panose="02020602080505020303" pitchFamily="18" charset="0"/>
            </a:endParaRPr>
          </a:p>
        </p:txBody>
      </p:sp>
      <p:sp>
        <p:nvSpPr>
          <p:cNvPr id="3" name="Subtitle 2"/>
          <p:cNvSpPr>
            <a:spLocks noGrp="1"/>
          </p:cNvSpPr>
          <p:nvPr>
            <p:ph type="subTitle" idx="1"/>
          </p:nvPr>
        </p:nvSpPr>
        <p:spPr>
          <a:xfrm>
            <a:off x="1057275" y="3602038"/>
            <a:ext cx="10182225" cy="1655762"/>
          </a:xfrm>
        </p:spPr>
        <p:txBody>
          <a:bodyPr vert="horz" lIns="91440" tIns="45720" rIns="91440" bIns="45720" rtlCol="0" anchor="t">
            <a:normAutofit/>
          </a:bodyPr>
          <a:lstStyle/>
          <a:p>
            <a:r>
              <a:rPr lang="en-US" sz="2800" dirty="0">
                <a:latin typeface="Baskerville Old Face" panose="02020602080505020303" pitchFamily="18" charset="0"/>
                <a:cs typeface="Calibri"/>
              </a:rPr>
              <a:t>How is the American Dream defined/characterized in various texts?</a:t>
            </a:r>
          </a:p>
          <a:p>
            <a:r>
              <a:rPr lang="en-US" sz="2800" dirty="0">
                <a:latin typeface="Baskerville Old Face" panose="02020602080505020303" pitchFamily="18" charset="0"/>
                <a:cs typeface="Calibri"/>
              </a:rPr>
              <a:t>Is it attainable?</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C8E6-93FD-416D-A6FC-8C7BC77A20E9}"/>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8D5F078D-ADE9-4860-9063-24213EE195DE}"/>
              </a:ext>
            </a:extLst>
          </p:cNvPr>
          <p:cNvSpPr>
            <a:spLocks noGrp="1"/>
          </p:cNvSpPr>
          <p:nvPr>
            <p:ph idx="1"/>
          </p:nvPr>
        </p:nvSpPr>
        <p:spPr/>
        <p:txBody>
          <a:bodyPr vert="horz" lIns="91440" tIns="45720" rIns="91440" bIns="45720" rtlCol="0" anchor="t">
            <a:normAutofit/>
          </a:bodyPr>
          <a:lstStyle/>
          <a:p>
            <a:r>
              <a:rPr lang="en-US" sz="3600" dirty="0">
                <a:cs typeface="Calibri"/>
              </a:rPr>
              <a:t>The American Dream is the desire for a better life for oneself and one’s family.</a:t>
            </a:r>
          </a:p>
          <a:p>
            <a:pPr lvl="1"/>
            <a:r>
              <a:rPr lang="en-US" sz="3200" dirty="0">
                <a:cs typeface="Calibri"/>
              </a:rPr>
              <a:t>“Stoddard added that they ‘would not have left England merely for their own quietness; but they were afraid that their children would be corrupted there,’ From the very beginning, then, a notion that one’s children might have a better life has been a core component of the American Dream”(16).</a:t>
            </a:r>
          </a:p>
          <a:p>
            <a:pPr lvl="1"/>
            <a:endParaRPr lang="en-US" sz="3200" dirty="0">
              <a:cs typeface="Calibri"/>
            </a:endParaRPr>
          </a:p>
          <a:p>
            <a:endParaRPr lang="en-US" sz="3600" dirty="0">
              <a:cs typeface="Calibri"/>
            </a:endParaRPr>
          </a:p>
        </p:txBody>
      </p:sp>
    </p:spTree>
    <p:extLst>
      <p:ext uri="{BB962C8B-B14F-4D97-AF65-F5344CB8AC3E}">
        <p14:creationId xmlns:p14="http://schemas.microsoft.com/office/powerpoint/2010/main" val="15445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C8E6-93FD-416D-A6FC-8C7BC77A20E9}"/>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8D5F078D-ADE9-4860-9063-24213EE195DE}"/>
              </a:ext>
            </a:extLst>
          </p:cNvPr>
          <p:cNvSpPr>
            <a:spLocks noGrp="1"/>
          </p:cNvSpPr>
          <p:nvPr>
            <p:ph idx="1"/>
          </p:nvPr>
        </p:nvSpPr>
        <p:spPr/>
        <p:txBody>
          <a:bodyPr vert="horz" lIns="91440" tIns="45720" rIns="91440" bIns="45720" rtlCol="0" anchor="t">
            <a:normAutofit/>
          </a:bodyPr>
          <a:lstStyle/>
          <a:p>
            <a:r>
              <a:rPr lang="en-US" sz="3200" dirty="0">
                <a:cs typeface="Calibri"/>
              </a:rPr>
              <a:t>The American Dream is the belief that anyone--no matter his station in life--can improve his situation, primarily through hard work.</a:t>
            </a:r>
          </a:p>
          <a:p>
            <a:pPr lvl="1"/>
            <a:r>
              <a:rPr lang="en-US" sz="3200" dirty="0">
                <a:cs typeface="Calibri"/>
              </a:rPr>
              <a:t>“But there are other forms of mobility, too; tales of transformation through education. . . or people with modest resources who triumphed. . .or other realms of human aspiration.  And like other American Dreams, the power of this one lay in a sense of collective ownership; anyone can get ahead” (60).</a:t>
            </a:r>
          </a:p>
          <a:p>
            <a:pPr marL="457200" lvl="1" indent="0">
              <a:buNone/>
            </a:pPr>
            <a:endParaRPr lang="en-US" sz="3200" dirty="0">
              <a:cs typeface="Calibri"/>
            </a:endParaRPr>
          </a:p>
        </p:txBody>
      </p:sp>
    </p:spTree>
    <p:extLst>
      <p:ext uri="{BB962C8B-B14F-4D97-AF65-F5344CB8AC3E}">
        <p14:creationId xmlns:p14="http://schemas.microsoft.com/office/powerpoint/2010/main" val="3123591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C8E6-93FD-416D-A6FC-8C7BC77A20E9}"/>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8D5F078D-ADE9-4860-9063-24213EE195DE}"/>
              </a:ext>
            </a:extLst>
          </p:cNvPr>
          <p:cNvSpPr>
            <a:spLocks noGrp="1"/>
          </p:cNvSpPr>
          <p:nvPr>
            <p:ph idx="1"/>
          </p:nvPr>
        </p:nvSpPr>
        <p:spPr/>
        <p:txBody>
          <a:bodyPr vert="horz" lIns="91440" tIns="45720" rIns="91440" bIns="45720" rtlCol="0" anchor="t">
            <a:normAutofit/>
          </a:bodyPr>
          <a:lstStyle/>
          <a:p>
            <a:pPr>
              <a:buFont typeface="Arial"/>
            </a:pPr>
            <a:r>
              <a:rPr lang="en-US" sz="3600" dirty="0">
                <a:cs typeface="Calibri"/>
              </a:rPr>
              <a:t>The American Dream is the dream of an easier life.</a:t>
            </a:r>
          </a:p>
          <a:p>
            <a:pPr lvl="1">
              <a:buFont typeface="Arial"/>
            </a:pPr>
            <a:r>
              <a:rPr lang="en-US" sz="3600" dirty="0">
                <a:cs typeface="Calibri"/>
              </a:rPr>
              <a:t>“The California gold rush is the purest expression of the Dream of the Coast in American history.  The notion that transformative riches were literally at your feet, there for the taking, cast a deep and lasting spell on the American imagination” (170).</a:t>
            </a:r>
            <a:endParaRPr lang="en-US" sz="2800" dirty="0"/>
          </a:p>
        </p:txBody>
      </p:sp>
    </p:spTree>
    <p:extLst>
      <p:ext uri="{BB962C8B-B14F-4D97-AF65-F5344CB8AC3E}">
        <p14:creationId xmlns:p14="http://schemas.microsoft.com/office/powerpoint/2010/main" val="1396017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C8E6-93FD-416D-A6FC-8C7BC77A20E9}"/>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8D5F078D-ADE9-4860-9063-24213EE195DE}"/>
              </a:ext>
            </a:extLst>
          </p:cNvPr>
          <p:cNvSpPr>
            <a:spLocks noGrp="1"/>
          </p:cNvSpPr>
          <p:nvPr>
            <p:ph idx="1"/>
          </p:nvPr>
        </p:nvSpPr>
        <p:spPr>
          <a:xfrm>
            <a:off x="838200" y="1825624"/>
            <a:ext cx="10515600" cy="5032375"/>
          </a:xfrm>
        </p:spPr>
        <p:txBody>
          <a:bodyPr vert="horz" lIns="91440" tIns="45720" rIns="91440" bIns="45720" rtlCol="0" anchor="t">
            <a:normAutofit fontScale="85000" lnSpcReduction="20000"/>
          </a:bodyPr>
          <a:lstStyle/>
          <a:p>
            <a:pPr>
              <a:buFont typeface="Arial"/>
            </a:pPr>
            <a:r>
              <a:rPr lang="en-US" sz="3600" dirty="0">
                <a:cs typeface="Calibri"/>
              </a:rPr>
              <a:t>Now let’s look at columns 3 &amp; 4. </a:t>
            </a:r>
          </a:p>
          <a:p>
            <a:pPr>
              <a:buFont typeface="Arial"/>
            </a:pPr>
            <a:r>
              <a:rPr lang="en-US" sz="3600" dirty="0">
                <a:cs typeface="Calibri"/>
              </a:rPr>
              <a:t>For this text, Cullen presents evidence of the attainability of the American Dream and some evidence that the Dream may not be attainable for all. Therefore, we will include at least 2 quotes in column 3 for how he supports the attainability of the American Dream and then 2 quotes in column 4 for how he demonstrates that the Dream may not be attainable, or at least not attainable for all. </a:t>
            </a:r>
          </a:p>
          <a:p>
            <a:pPr>
              <a:buFont typeface="Arial"/>
            </a:pPr>
            <a:r>
              <a:rPr lang="en-US" sz="3600" dirty="0">
                <a:cs typeface="Calibri"/>
              </a:rPr>
              <a:t>Some texts that we read may present evidence only for the attainability or unattainability of the Dream, so in those cases you might leave one column blank. However, you want to be sure to read carefully and consider the evidence before deciding to leave a column blank. </a:t>
            </a:r>
            <a:endParaRPr lang="en-US" sz="2800" dirty="0"/>
          </a:p>
        </p:txBody>
      </p:sp>
    </p:spTree>
    <p:extLst>
      <p:ext uri="{BB962C8B-B14F-4D97-AF65-F5344CB8AC3E}">
        <p14:creationId xmlns:p14="http://schemas.microsoft.com/office/powerpoint/2010/main" val="181693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ED16E-8DC1-4C35-879E-3AE1ECD63A1C}"/>
              </a:ext>
            </a:extLst>
          </p:cNvPr>
          <p:cNvSpPr>
            <a:spLocks noGrp="1"/>
          </p:cNvSpPr>
          <p:nvPr>
            <p:ph type="title"/>
          </p:nvPr>
        </p:nvSpPr>
        <p:spPr/>
        <p:txBody>
          <a:bodyPr/>
          <a:lstStyle/>
          <a:p>
            <a:r>
              <a:rPr lang="en-US" b="1" dirty="0">
                <a:latin typeface="Baskerville Old Face" panose="02020602080505020303" pitchFamily="18" charset="0"/>
                <a:cs typeface="Calibri Light"/>
              </a:rPr>
              <a:t>Attainable? Unattainable? (columns 3 &amp; 4)</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030DE709-76AD-4BDD-9F0B-78C670361D2A}"/>
              </a:ext>
            </a:extLst>
          </p:cNvPr>
          <p:cNvSpPr>
            <a:spLocks noGrp="1"/>
          </p:cNvSpPr>
          <p:nvPr>
            <p:ph idx="1"/>
          </p:nvPr>
        </p:nvSpPr>
        <p:spPr/>
        <p:txBody>
          <a:bodyPr vert="horz" lIns="91440" tIns="45720" rIns="91440" bIns="45720" rtlCol="0" anchor="t">
            <a:normAutofit/>
          </a:bodyPr>
          <a:lstStyle/>
          <a:p>
            <a:r>
              <a:rPr lang="en-US" sz="3200" dirty="0">
                <a:cs typeface="Calibri"/>
              </a:rPr>
              <a:t>Column 3: Notes and citations from texts that illustrate that American Dream is attainable for all  </a:t>
            </a:r>
          </a:p>
          <a:p>
            <a:pPr marL="0" indent="0">
              <a:buNone/>
            </a:pPr>
            <a:endParaRPr lang="en-US" sz="3200" dirty="0">
              <a:cs typeface="Calibri"/>
            </a:endParaRPr>
          </a:p>
          <a:p>
            <a:r>
              <a:rPr lang="en-US" sz="3200" dirty="0">
                <a:cs typeface="Calibri"/>
              </a:rPr>
              <a:t>Column 4: Notes and citations from texts that illustrate the challenges with, or lack of attainability of that American Dream </a:t>
            </a:r>
          </a:p>
        </p:txBody>
      </p:sp>
    </p:spTree>
    <p:extLst>
      <p:ext uri="{BB962C8B-B14F-4D97-AF65-F5344CB8AC3E}">
        <p14:creationId xmlns:p14="http://schemas.microsoft.com/office/powerpoint/2010/main" val="70961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98E1D-B8EC-4F07-9974-0B59AF8FF77D}"/>
              </a:ext>
            </a:extLst>
          </p:cNvPr>
          <p:cNvSpPr>
            <a:spLocks noGrp="1"/>
          </p:cNvSpPr>
          <p:nvPr>
            <p:ph type="title"/>
          </p:nvPr>
        </p:nvSpPr>
        <p:spPr/>
        <p:txBody>
          <a:bodyPr/>
          <a:lstStyle/>
          <a:p>
            <a:r>
              <a:rPr lang="en-US" b="1" dirty="0">
                <a:latin typeface="Baskerville Old Face" panose="02020602080505020303" pitchFamily="18" charset="0"/>
                <a:cs typeface="Calibri Light"/>
              </a:rPr>
              <a:t>Attainable</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4D01ABE4-2B58-4291-A433-BC312AD06837}"/>
              </a:ext>
            </a:extLst>
          </p:cNvPr>
          <p:cNvSpPr>
            <a:spLocks noGrp="1"/>
          </p:cNvSpPr>
          <p:nvPr>
            <p:ph idx="1"/>
          </p:nvPr>
        </p:nvSpPr>
        <p:spPr/>
        <p:txBody>
          <a:bodyPr vert="horz" lIns="91440" tIns="45720" rIns="91440" bIns="45720" rtlCol="0" anchor="t">
            <a:normAutofit fontScale="85000" lnSpcReduction="20000"/>
          </a:bodyPr>
          <a:lstStyle/>
          <a:p>
            <a:r>
              <a:rPr lang="en-US" dirty="0">
                <a:cs typeface="Calibri"/>
              </a:rPr>
              <a:t>The American Dream is attainable for all because anyone can use the resources at his/her disposal to improve his/her condition in life.  </a:t>
            </a:r>
          </a:p>
          <a:p>
            <a:r>
              <a:rPr lang="en-US" dirty="0">
                <a:cs typeface="Calibri"/>
              </a:rPr>
              <a:t>“But there are other forms of mobility, too; tales of transformation through education. . . or people with modest resources who triumphed. . .or other realms of human aspiration.  And like other American Dreams, the power of this one lay in a sense of collective ownership; anyone can get ahead” (60).</a:t>
            </a:r>
            <a:endParaRPr lang="en-US" dirty="0"/>
          </a:p>
          <a:p>
            <a:r>
              <a:rPr lang="en-US" dirty="0">
                <a:cs typeface="Calibri"/>
              </a:rPr>
              <a:t>“‘The American Dream of owning a home,’ we call it.  No American Dream has broader appeal, and no American Dream has been quite so widely realized.  Roughly two-thirds of Americans owned their homes at the start of this century, and it seems reasonable to believe that many of the remaining third will go on to do so”(136)</a:t>
            </a:r>
            <a:endParaRPr lang="en-US" dirty="0"/>
          </a:p>
          <a:p>
            <a:r>
              <a:rPr lang="en-US" dirty="0">
                <a:cs typeface="Calibri"/>
              </a:rPr>
              <a:t>“Stoddard added that they ‘would not have left England merely for their own quietness; but they were afraid that their children would be corrupted there.’ From the very beginning, then, a notion that one’s children might have a better life has been a core component of the American Dream”(16).</a:t>
            </a:r>
            <a:endParaRPr lang="en-US" dirty="0"/>
          </a:p>
          <a:p>
            <a:endParaRPr lang="en-US" dirty="0">
              <a:cs typeface="Calibri"/>
            </a:endParaRPr>
          </a:p>
        </p:txBody>
      </p:sp>
    </p:spTree>
    <p:extLst>
      <p:ext uri="{BB962C8B-B14F-4D97-AF65-F5344CB8AC3E}">
        <p14:creationId xmlns:p14="http://schemas.microsoft.com/office/powerpoint/2010/main" val="161568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1659E-D358-4320-9624-18C559E7FCDE}"/>
              </a:ext>
            </a:extLst>
          </p:cNvPr>
          <p:cNvSpPr>
            <a:spLocks noGrp="1"/>
          </p:cNvSpPr>
          <p:nvPr>
            <p:ph type="title"/>
          </p:nvPr>
        </p:nvSpPr>
        <p:spPr/>
        <p:txBody>
          <a:bodyPr/>
          <a:lstStyle/>
          <a:p>
            <a:r>
              <a:rPr lang="en-US" b="1" dirty="0">
                <a:latin typeface="Baskerville Old Face" panose="02020602080505020303" pitchFamily="18" charset="0"/>
                <a:cs typeface="Calibri Light"/>
              </a:rPr>
              <a:t>Unattainable/Not Attainable for All</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A06D0B1B-65CC-43DD-AD12-AAF6489F84F2}"/>
              </a:ext>
            </a:extLst>
          </p:cNvPr>
          <p:cNvSpPr>
            <a:spLocks noGrp="1"/>
          </p:cNvSpPr>
          <p:nvPr>
            <p:ph idx="1"/>
          </p:nvPr>
        </p:nvSpPr>
        <p:spPr/>
        <p:txBody>
          <a:bodyPr vert="horz" lIns="91440" tIns="45720" rIns="91440" bIns="45720" rtlCol="0" anchor="t">
            <a:normAutofit/>
          </a:bodyPr>
          <a:lstStyle/>
          <a:p>
            <a:r>
              <a:rPr lang="en-US" dirty="0">
                <a:cs typeface="Calibri"/>
              </a:rPr>
              <a:t>If the same freedoms and opportunities are not offered to all Americans, then the Dream is not attainable for everyone.</a:t>
            </a:r>
          </a:p>
          <a:p>
            <a:r>
              <a:rPr lang="en-US" dirty="0">
                <a:cs typeface="Calibri"/>
              </a:rPr>
              <a:t>“That’s because the American Dream depends on it.  At some visceral level, virtually all of us need to believe that equality is one of the core values of everyday American life, that its promises extend to everyone.  If they don’t then not everybody is eligible for the American Dream” (108).</a:t>
            </a:r>
            <a:endParaRPr lang="en-US" dirty="0"/>
          </a:p>
          <a:p>
            <a:r>
              <a:rPr lang="en-US" dirty="0">
                <a:cs typeface="Calibri"/>
              </a:rPr>
              <a:t>“[King stated] segregation and discrimination are strange paradoxes in a nation founded on the principle that all men are created equal (125).</a:t>
            </a:r>
            <a:endParaRPr lang="en-US" dirty="0"/>
          </a:p>
          <a:p>
            <a:pPr marL="0" indent="0">
              <a:buNone/>
            </a:pPr>
            <a:endParaRPr lang="en-US" dirty="0">
              <a:cs typeface="Calibri"/>
            </a:endParaRPr>
          </a:p>
        </p:txBody>
      </p:sp>
    </p:spTree>
    <p:extLst>
      <p:ext uri="{BB962C8B-B14F-4D97-AF65-F5344CB8AC3E}">
        <p14:creationId xmlns:p14="http://schemas.microsoft.com/office/powerpoint/2010/main" val="416857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ctrTitle"/>
          </p:nvPr>
        </p:nvSpPr>
        <p:spPr/>
        <p:txBody>
          <a:bodyPr>
            <a:normAutofit fontScale="90000"/>
          </a:bodyPr>
          <a:lstStyle/>
          <a:p>
            <a:r>
              <a:rPr lang="en-US" b="1" dirty="0">
                <a:latin typeface="Baskerville Old Face" panose="02020602080505020303" pitchFamily="18" charset="0"/>
                <a:cs typeface="Calibri Light"/>
              </a:rPr>
              <a:t>"Hollywood Dreams of Wealth, Youth, &amp; Beauty" </a:t>
            </a:r>
            <a:br>
              <a:rPr lang="en-US" b="1" dirty="0">
                <a:latin typeface="Baskerville Old Face" panose="02020602080505020303" pitchFamily="18" charset="0"/>
                <a:cs typeface="Calibri Light"/>
              </a:rPr>
            </a:br>
            <a:r>
              <a:rPr lang="en-US" b="1" dirty="0">
                <a:latin typeface="Baskerville Old Face" panose="02020602080505020303" pitchFamily="18" charset="0"/>
                <a:cs typeface="Calibri Light"/>
              </a:rPr>
              <a:t>by Bob Mondello</a:t>
            </a:r>
            <a:endParaRPr lang="en-US" b="1" dirty="0">
              <a:latin typeface="Baskerville Old Face" panose="02020602080505020303" pitchFamily="18" charset="0"/>
            </a:endParaRPr>
          </a:p>
        </p:txBody>
      </p:sp>
      <p:sp>
        <p:nvSpPr>
          <p:cNvPr id="5" name="Subtitle 4">
            <a:extLst>
              <a:ext uri="{FF2B5EF4-FFF2-40B4-BE49-F238E27FC236}">
                <a16:creationId xmlns:a16="http://schemas.microsoft.com/office/drawing/2014/main" id="{81FF7C30-784B-4F91-AF98-49269C8212C6}"/>
              </a:ext>
            </a:extLst>
          </p:cNvPr>
          <p:cNvSpPr>
            <a:spLocks noGrp="1"/>
          </p:cNvSpPr>
          <p:nvPr>
            <p:ph type="subTitle" idx="1"/>
          </p:nvPr>
        </p:nvSpPr>
        <p:spPr/>
        <p:txBody>
          <a:bodyPr/>
          <a:lstStyle/>
          <a:p>
            <a:r>
              <a:rPr lang="en-US" dirty="0"/>
              <a:t>Access this text in the American Dream folder on the class website. </a:t>
            </a:r>
          </a:p>
        </p:txBody>
      </p:sp>
    </p:spTree>
    <p:extLst>
      <p:ext uri="{BB962C8B-B14F-4D97-AF65-F5344CB8AC3E}">
        <p14:creationId xmlns:p14="http://schemas.microsoft.com/office/powerpoint/2010/main" val="2662000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title"/>
          </p:nvPr>
        </p:nvSpPr>
        <p:spPr/>
        <p:txBody>
          <a:bodyPr/>
          <a:lstStyle/>
          <a:p>
            <a:r>
              <a:rPr lang="en-US" b="1" dirty="0">
                <a:latin typeface="Baskerville Old Face" panose="02020602080505020303" pitchFamily="18" charset="0"/>
                <a:cs typeface="Calibri Light"/>
              </a:rPr>
              <a:t>"Hollywood Dreams of Wealth, Youth, &amp; Beauty" by Bob Mondello</a:t>
            </a:r>
            <a:endParaRPr lang="en-US" b="1" dirty="0" err="1">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29440685-51F0-44A1-8774-295F27730529}"/>
              </a:ext>
            </a:extLst>
          </p:cNvPr>
          <p:cNvSpPr>
            <a:spLocks noGrp="1"/>
          </p:cNvSpPr>
          <p:nvPr>
            <p:ph idx="1"/>
          </p:nvPr>
        </p:nvSpPr>
        <p:spPr/>
        <p:txBody>
          <a:bodyPr vert="horz" lIns="91440" tIns="45720" rIns="91440" bIns="45720" rtlCol="0" anchor="t">
            <a:normAutofit/>
          </a:bodyPr>
          <a:lstStyle/>
          <a:p>
            <a:r>
              <a:rPr lang="en-US" sz="3200" dirty="0">
                <a:cs typeface="Calibri"/>
              </a:rPr>
              <a:t>Open a copy of the article (class website) and the HDWYB structure chart (TEAMS). </a:t>
            </a:r>
          </a:p>
          <a:p>
            <a:r>
              <a:rPr lang="en-US" sz="3200" dirty="0">
                <a:cs typeface="Calibri"/>
              </a:rPr>
              <a:t>Read paragraphs 1-5. Then, stop and type into the chart the central idea for paragraphs 1-5. Include at least two pieces of textual evidence to support your answer. </a:t>
            </a:r>
          </a:p>
          <a:p>
            <a:r>
              <a:rPr lang="en-US" sz="3200" dirty="0">
                <a:cs typeface="Calibri"/>
              </a:rPr>
              <a:t>As you read, note any vocabulary you could add to your Unit Vocabulary Log. You will need three words from this article added to your vocabulary log.  </a:t>
            </a:r>
          </a:p>
          <a:p>
            <a:endParaRPr lang="en-US" dirty="0">
              <a:cs typeface="Calibri"/>
            </a:endParaRPr>
          </a:p>
        </p:txBody>
      </p:sp>
    </p:spTree>
    <p:extLst>
      <p:ext uri="{BB962C8B-B14F-4D97-AF65-F5344CB8AC3E}">
        <p14:creationId xmlns:p14="http://schemas.microsoft.com/office/powerpoint/2010/main" val="364325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title"/>
          </p:nvPr>
        </p:nvSpPr>
        <p:spPr/>
        <p:txBody>
          <a:bodyPr/>
          <a:lstStyle/>
          <a:p>
            <a:r>
              <a:rPr lang="en-US" b="1" dirty="0">
                <a:latin typeface="Baskerville Old Face" panose="02020602080505020303" pitchFamily="18" charset="0"/>
                <a:cs typeface="Calibri Light"/>
              </a:rPr>
              <a:t>"Hollywood Dreams of Wealth, Youth, &amp; Beauty" by Bob Mondello</a:t>
            </a:r>
            <a:endParaRPr lang="en-US" b="1" dirty="0" err="1">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29440685-51F0-44A1-8774-295F27730529}"/>
              </a:ext>
            </a:extLst>
          </p:cNvPr>
          <p:cNvSpPr>
            <a:spLocks noGrp="1"/>
          </p:cNvSpPr>
          <p:nvPr>
            <p:ph idx="1"/>
          </p:nvPr>
        </p:nvSpPr>
        <p:spPr/>
        <p:txBody>
          <a:bodyPr vert="horz" lIns="91440" tIns="45720" rIns="91440" bIns="45720" rtlCol="0" anchor="t">
            <a:normAutofit/>
          </a:bodyPr>
          <a:lstStyle/>
          <a:p>
            <a:r>
              <a:rPr lang="en-US" sz="3200" dirty="0">
                <a:cs typeface="Calibri"/>
              </a:rPr>
              <a:t>Now, lets read paragraphs 6-9. Then, stop and type into the chart the central idea for these paragraphs along with at least two pieces of textual evidence to support your answer. </a:t>
            </a:r>
          </a:p>
          <a:p>
            <a:r>
              <a:rPr lang="en-US" sz="3200" dirty="0">
                <a:cs typeface="Calibri"/>
              </a:rPr>
              <a:t>Let’s complete the article by reading paragraphs 10-15. Then, fill in the last box on your chart with the central idea of these paragraphs along with at least two pieces of textual evidence to support your answer. </a:t>
            </a:r>
            <a:endParaRPr lang="en-US" sz="3200" dirty="0"/>
          </a:p>
        </p:txBody>
      </p:sp>
    </p:spTree>
    <p:extLst>
      <p:ext uri="{BB962C8B-B14F-4D97-AF65-F5344CB8AC3E}">
        <p14:creationId xmlns:p14="http://schemas.microsoft.com/office/powerpoint/2010/main" val="12547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2BEF-ECCE-460D-B3CD-C442915D979D}"/>
              </a:ext>
            </a:extLst>
          </p:cNvPr>
          <p:cNvSpPr>
            <a:spLocks noGrp="1"/>
          </p:cNvSpPr>
          <p:nvPr>
            <p:ph type="title"/>
          </p:nvPr>
        </p:nvSpPr>
        <p:spPr/>
        <p:txBody>
          <a:bodyPr/>
          <a:lstStyle/>
          <a:p>
            <a:r>
              <a:rPr lang="en-US" b="1" i="1" dirty="0">
                <a:latin typeface="Baskerville Old Face" panose="02020602080505020303" pitchFamily="18" charset="0"/>
              </a:rPr>
              <a:t>The American Dream </a:t>
            </a:r>
            <a:r>
              <a:rPr lang="en-US" b="1" dirty="0">
                <a:latin typeface="Baskerville Old Face" panose="02020602080505020303" pitchFamily="18" charset="0"/>
              </a:rPr>
              <a:t>by Jim Cullen</a:t>
            </a:r>
          </a:p>
        </p:txBody>
      </p:sp>
      <p:sp>
        <p:nvSpPr>
          <p:cNvPr id="3" name="Content Placeholder 2">
            <a:extLst>
              <a:ext uri="{FF2B5EF4-FFF2-40B4-BE49-F238E27FC236}">
                <a16:creationId xmlns:a16="http://schemas.microsoft.com/office/drawing/2014/main" id="{F1D73932-B90A-446B-ABDC-97CFD6BF4EED}"/>
              </a:ext>
            </a:extLst>
          </p:cNvPr>
          <p:cNvSpPr>
            <a:spLocks noGrp="1"/>
          </p:cNvSpPr>
          <p:nvPr>
            <p:ph idx="1"/>
          </p:nvPr>
        </p:nvSpPr>
        <p:spPr/>
        <p:txBody>
          <a:bodyPr>
            <a:normAutofit fontScale="92500" lnSpcReduction="10000"/>
          </a:bodyPr>
          <a:lstStyle/>
          <a:p>
            <a:r>
              <a:rPr lang="en-US" dirty="0"/>
              <a:t>Using the jigsaw method, we read Jim Cullen’s </a:t>
            </a:r>
            <a:r>
              <a:rPr lang="en-US" i="1" dirty="0"/>
              <a:t>The American Dream</a:t>
            </a:r>
            <a:r>
              <a:rPr lang="en-US" dirty="0"/>
              <a:t> and recorded the central ideas in each chapter.</a:t>
            </a:r>
          </a:p>
          <a:p>
            <a:r>
              <a:rPr lang="en-US" dirty="0"/>
              <a:t>Today, we will read the concluding paragraphs of Cullen’s book and consider how Cullen defines the American Dream overall and what evidence he provides for the attainability of that dream.</a:t>
            </a:r>
          </a:p>
          <a:p>
            <a:r>
              <a:rPr lang="en-US" dirty="0"/>
              <a:t>This text will be the first on our unit chart, which we will begin today. The unit chart will track how various authors define the American Dream and whether they present the idea as an attainable or unattainable one.</a:t>
            </a:r>
          </a:p>
          <a:p>
            <a:r>
              <a:rPr lang="en-US" dirty="0"/>
              <a:t>You will find the unit chart in TEAMS. We will start the chart together. Then as we read additional texts, you will continue to add to the chart. (Like the vocabulary log, this chart will not be due until toward the end of the unit.)</a:t>
            </a:r>
          </a:p>
        </p:txBody>
      </p:sp>
    </p:spTree>
    <p:extLst>
      <p:ext uri="{BB962C8B-B14F-4D97-AF65-F5344CB8AC3E}">
        <p14:creationId xmlns:p14="http://schemas.microsoft.com/office/powerpoint/2010/main" val="370816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title"/>
          </p:nvPr>
        </p:nvSpPr>
        <p:spPr/>
        <p:txBody>
          <a:bodyPr>
            <a:normAutofit fontScale="90000"/>
          </a:bodyPr>
          <a:lstStyle/>
          <a:p>
            <a:r>
              <a:rPr lang="en-US" b="1" dirty="0">
                <a:latin typeface="Baskerville Old Face" panose="02020602080505020303" pitchFamily="18" charset="0"/>
                <a:cs typeface="Calibri Light"/>
              </a:rPr>
              <a:t>American Dream Unit Chart: "Hollywood Dreams of Wealth, Youth, &amp; Beauty" by Bob Mondello</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29440685-51F0-44A1-8774-295F27730529}"/>
              </a:ext>
            </a:extLst>
          </p:cNvPr>
          <p:cNvSpPr>
            <a:spLocks noGrp="1"/>
          </p:cNvSpPr>
          <p:nvPr>
            <p:ph idx="1"/>
          </p:nvPr>
        </p:nvSpPr>
        <p:spPr/>
        <p:txBody>
          <a:bodyPr vert="horz" lIns="91440" tIns="45720" rIns="91440" bIns="45720" rtlCol="0" anchor="t">
            <a:normAutofit/>
          </a:bodyPr>
          <a:lstStyle/>
          <a:p>
            <a:r>
              <a:rPr lang="en-US" sz="3200" dirty="0">
                <a:cs typeface="Calibri"/>
              </a:rPr>
              <a:t>Let’s return the American Dream Unit Chart and add </a:t>
            </a:r>
            <a:r>
              <a:rPr lang="en-US" sz="3200" dirty="0" err="1">
                <a:cs typeface="Calibri"/>
              </a:rPr>
              <a:t>Mondello’s</a:t>
            </a:r>
            <a:r>
              <a:rPr lang="en-US" sz="3200" dirty="0">
                <a:cs typeface="Calibri"/>
              </a:rPr>
              <a:t> article. In the first column, type the title and author of the article. Then, in column 2 type a statement that identifies how </a:t>
            </a:r>
            <a:r>
              <a:rPr lang="en-US" sz="3200" dirty="0" err="1">
                <a:cs typeface="Calibri"/>
              </a:rPr>
              <a:t>Mondello</a:t>
            </a:r>
            <a:r>
              <a:rPr lang="en-US" sz="3200" dirty="0">
                <a:cs typeface="Calibri"/>
              </a:rPr>
              <a:t> defines the American Dream, along with two pieces of textual evidence to support your response.</a:t>
            </a:r>
          </a:p>
          <a:p>
            <a:r>
              <a:rPr lang="en-US" sz="3200" dirty="0">
                <a:cs typeface="Calibri"/>
              </a:rPr>
              <a:t>A possible definition is “The American Dream is a dream of an easy life. An ‘easy’ life is one that is full of wealth, youth, and beauty.” </a:t>
            </a:r>
            <a:endParaRPr lang="en-US" sz="3200" dirty="0"/>
          </a:p>
          <a:p>
            <a:endParaRPr lang="en-US" dirty="0">
              <a:cs typeface="Calibri"/>
            </a:endParaRPr>
          </a:p>
        </p:txBody>
      </p:sp>
    </p:spTree>
    <p:extLst>
      <p:ext uri="{BB962C8B-B14F-4D97-AF65-F5344CB8AC3E}">
        <p14:creationId xmlns:p14="http://schemas.microsoft.com/office/powerpoint/2010/main" val="309235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title"/>
          </p:nvPr>
        </p:nvSpPr>
        <p:spPr/>
        <p:txBody>
          <a:bodyPr>
            <a:normAutofit fontScale="90000"/>
          </a:bodyPr>
          <a:lstStyle/>
          <a:p>
            <a:r>
              <a:rPr lang="en-US" b="1" dirty="0">
                <a:latin typeface="Baskerville Old Face" panose="02020602080505020303" pitchFamily="18" charset="0"/>
                <a:cs typeface="Calibri Light"/>
              </a:rPr>
              <a:t>American Dream Unit Chart: "Hollywood Dreams of Wealth, Youth, &amp; Beauty" by Bob Mondello</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29440685-51F0-44A1-8774-295F27730529}"/>
              </a:ext>
            </a:extLst>
          </p:cNvPr>
          <p:cNvSpPr>
            <a:spLocks noGrp="1"/>
          </p:cNvSpPr>
          <p:nvPr>
            <p:ph idx="1"/>
          </p:nvPr>
        </p:nvSpPr>
        <p:spPr>
          <a:xfrm>
            <a:off x="838200" y="1825624"/>
            <a:ext cx="10515600" cy="4784725"/>
          </a:xfrm>
        </p:spPr>
        <p:txBody>
          <a:bodyPr vert="horz" lIns="91440" tIns="45720" rIns="91440" bIns="45720" rtlCol="0" anchor="t">
            <a:normAutofit fontScale="85000" lnSpcReduction="20000"/>
          </a:bodyPr>
          <a:lstStyle/>
          <a:p>
            <a:r>
              <a:rPr lang="en-US" sz="3200" u="sng" dirty="0">
                <a:cs typeface="Calibri"/>
              </a:rPr>
              <a:t>Definition</a:t>
            </a:r>
            <a:r>
              <a:rPr lang="en-US" sz="3200" dirty="0">
                <a:cs typeface="Calibri"/>
              </a:rPr>
              <a:t>: “The American Dream is a dream of an easy life. An ‘easy’ life is one that is full of wealth, youth, and beauty.” </a:t>
            </a:r>
            <a:endParaRPr lang="en-US" sz="3200" dirty="0"/>
          </a:p>
          <a:p>
            <a:r>
              <a:rPr lang="en-US" sz="3200" u="sng" dirty="0">
                <a:cs typeface="Calibri"/>
              </a:rPr>
              <a:t>Evidence</a:t>
            </a:r>
            <a:r>
              <a:rPr lang="en-US" sz="3200" dirty="0">
                <a:cs typeface="Calibri"/>
              </a:rPr>
              <a:t>:</a:t>
            </a:r>
          </a:p>
          <a:p>
            <a:r>
              <a:rPr lang="en-US" dirty="0"/>
              <a:t>“Tinseltown didn't invent the American dream, but it sure put it out there for the world to see — a dream lit by the perpetual sunshine of Southern California, steeped in the values of the immigrant filmmakers who moved there in the early 1900s and got enormously rich”(</a:t>
            </a:r>
            <a:r>
              <a:rPr lang="en-US" dirty="0" err="1"/>
              <a:t>Mondello</a:t>
            </a:r>
            <a:r>
              <a:rPr lang="en-US" dirty="0"/>
              <a:t>)</a:t>
            </a:r>
          </a:p>
          <a:p>
            <a:r>
              <a:rPr lang="en-US" dirty="0"/>
              <a:t>“Hollywood's not called a dream factory for nothing. It manufactures optimism, and in the process of selling it, can make the possibility of success feel wondrously real”(</a:t>
            </a:r>
            <a:r>
              <a:rPr lang="en-US" dirty="0" err="1"/>
              <a:t>Mondello</a:t>
            </a:r>
            <a:r>
              <a:rPr lang="en-US" dirty="0"/>
              <a:t>).</a:t>
            </a:r>
          </a:p>
          <a:p>
            <a:r>
              <a:rPr lang="en-US" dirty="0"/>
              <a:t>“The movie industry stacks the deck pretty heavily, treating wealth — or at least financial security — much the way it treats youth and beauty. The vast majority of happy characters in movies are young, good-looking and well-off, so the subtext is that those qualities all go hand-in-hand”(</a:t>
            </a:r>
            <a:r>
              <a:rPr lang="en-US" dirty="0" err="1"/>
              <a:t>Mondello</a:t>
            </a:r>
            <a:r>
              <a:rPr lang="en-US" dirty="0"/>
              <a:t>)</a:t>
            </a:r>
            <a:r>
              <a:rPr lang="en-US" b="1" dirty="0"/>
              <a:t>.</a:t>
            </a:r>
            <a:endParaRPr lang="en-US" dirty="0"/>
          </a:p>
          <a:p>
            <a:endParaRPr lang="en-US" dirty="0">
              <a:cs typeface="Calibri"/>
            </a:endParaRPr>
          </a:p>
        </p:txBody>
      </p:sp>
    </p:spTree>
    <p:extLst>
      <p:ext uri="{BB962C8B-B14F-4D97-AF65-F5344CB8AC3E}">
        <p14:creationId xmlns:p14="http://schemas.microsoft.com/office/powerpoint/2010/main" val="178992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1AF7-9D19-47BF-9BD0-699A27F1074D}"/>
              </a:ext>
            </a:extLst>
          </p:cNvPr>
          <p:cNvSpPr>
            <a:spLocks noGrp="1"/>
          </p:cNvSpPr>
          <p:nvPr>
            <p:ph type="title"/>
          </p:nvPr>
        </p:nvSpPr>
        <p:spPr/>
        <p:txBody>
          <a:bodyPr>
            <a:normAutofit fontScale="90000"/>
          </a:bodyPr>
          <a:lstStyle/>
          <a:p>
            <a:r>
              <a:rPr lang="en-US" b="1" dirty="0">
                <a:latin typeface="Baskerville Old Face" panose="02020602080505020303" pitchFamily="18" charset="0"/>
                <a:cs typeface="Calibri Light"/>
              </a:rPr>
              <a:t>American Dream Unit Chart: "Hollywood Dreams of Wealth, Youth, &amp; Beauty" by Bob Mondello</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29440685-51F0-44A1-8774-295F27730529}"/>
              </a:ext>
            </a:extLst>
          </p:cNvPr>
          <p:cNvSpPr>
            <a:spLocks noGrp="1"/>
          </p:cNvSpPr>
          <p:nvPr>
            <p:ph idx="1"/>
          </p:nvPr>
        </p:nvSpPr>
        <p:spPr/>
        <p:txBody>
          <a:bodyPr vert="horz" lIns="91440" tIns="45720" rIns="91440" bIns="45720" rtlCol="0" anchor="t">
            <a:normAutofit fontScale="92500" lnSpcReduction="20000"/>
          </a:bodyPr>
          <a:lstStyle/>
          <a:p>
            <a:r>
              <a:rPr lang="en-US" sz="3200" dirty="0">
                <a:cs typeface="Calibri"/>
              </a:rPr>
              <a:t>After filling in the first two columns, let’s look at columns 3 &amp; 4. Does </a:t>
            </a:r>
            <a:r>
              <a:rPr lang="en-US" sz="3200" dirty="0" err="1">
                <a:cs typeface="Calibri"/>
              </a:rPr>
              <a:t>Mondello</a:t>
            </a:r>
            <a:r>
              <a:rPr lang="en-US" sz="3200" dirty="0">
                <a:cs typeface="Calibri"/>
              </a:rPr>
              <a:t> present that the dream is attainable, unattainable, or both?</a:t>
            </a:r>
          </a:p>
          <a:p>
            <a:r>
              <a:rPr lang="en-US" sz="3200" dirty="0">
                <a:cs typeface="Calibri"/>
              </a:rPr>
              <a:t>Look back over your HDWYB structure chart to help you decide.</a:t>
            </a:r>
          </a:p>
          <a:p>
            <a:r>
              <a:rPr lang="en-US" sz="3200" dirty="0">
                <a:cs typeface="Calibri"/>
              </a:rPr>
              <a:t>Mostly, he presents that the idea of the American Dream is not attainable for all because it is based on a myth manufactured by Hollywood. Americans believe in this dream because it is perpetuated as possible in films; however this dream is based on an illusion that leaves many of the “uglier” parts of life out of the image.</a:t>
            </a:r>
          </a:p>
          <a:p>
            <a:r>
              <a:rPr lang="en-US" sz="3200" dirty="0">
                <a:cs typeface="Calibri"/>
              </a:rPr>
              <a:t>Because </a:t>
            </a:r>
            <a:r>
              <a:rPr lang="en-US" sz="3200" dirty="0" err="1">
                <a:cs typeface="Calibri"/>
              </a:rPr>
              <a:t>Mondello</a:t>
            </a:r>
            <a:r>
              <a:rPr lang="en-US" sz="3200" dirty="0">
                <a:cs typeface="Calibri"/>
              </a:rPr>
              <a:t> doesn’t really give evidence that the dream is attainable, we will leave column 3 blank.</a:t>
            </a:r>
            <a:endParaRPr lang="en-US" dirty="0">
              <a:cs typeface="Calibri"/>
            </a:endParaRPr>
          </a:p>
        </p:txBody>
      </p:sp>
    </p:spTree>
    <p:extLst>
      <p:ext uri="{BB962C8B-B14F-4D97-AF65-F5344CB8AC3E}">
        <p14:creationId xmlns:p14="http://schemas.microsoft.com/office/powerpoint/2010/main" val="246918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E2493-88BD-4A9B-A51F-783B13DC77EF}"/>
              </a:ext>
            </a:extLst>
          </p:cNvPr>
          <p:cNvSpPr>
            <a:spLocks noGrp="1"/>
          </p:cNvSpPr>
          <p:nvPr>
            <p:ph type="title"/>
          </p:nvPr>
        </p:nvSpPr>
        <p:spPr/>
        <p:txBody>
          <a:bodyPr/>
          <a:lstStyle/>
          <a:p>
            <a:r>
              <a:rPr lang="en-US" dirty="0">
                <a:cs typeface="Calibri Light"/>
              </a:rPr>
              <a:t>Unattainable (column 4)</a:t>
            </a:r>
            <a:endParaRPr lang="en-US" dirty="0"/>
          </a:p>
          <a:p>
            <a:endParaRPr lang="en-US" dirty="0">
              <a:cs typeface="Calibri Light"/>
            </a:endParaRPr>
          </a:p>
        </p:txBody>
      </p:sp>
      <p:sp>
        <p:nvSpPr>
          <p:cNvPr id="3" name="Content Placeholder 2">
            <a:extLst>
              <a:ext uri="{FF2B5EF4-FFF2-40B4-BE49-F238E27FC236}">
                <a16:creationId xmlns:a16="http://schemas.microsoft.com/office/drawing/2014/main" id="{35010619-8699-436C-865C-6CE6B813DD22}"/>
              </a:ext>
            </a:extLst>
          </p:cNvPr>
          <p:cNvSpPr>
            <a:spLocks noGrp="1"/>
          </p:cNvSpPr>
          <p:nvPr>
            <p:ph idx="1"/>
          </p:nvPr>
        </p:nvSpPr>
        <p:spPr>
          <a:xfrm>
            <a:off x="838200" y="1238250"/>
            <a:ext cx="10515600" cy="4938713"/>
          </a:xfrm>
        </p:spPr>
        <p:txBody>
          <a:bodyPr vert="horz" lIns="91440" tIns="45720" rIns="91440" bIns="45720" rtlCol="0" anchor="t">
            <a:normAutofit fontScale="92500" lnSpcReduction="10000"/>
          </a:bodyPr>
          <a:lstStyle/>
          <a:p>
            <a:r>
              <a:rPr lang="en-US" dirty="0">
                <a:cs typeface="Calibri"/>
              </a:rPr>
              <a:t>So, in column 4, record a statement of how </a:t>
            </a:r>
            <a:r>
              <a:rPr lang="en-US" dirty="0" err="1">
                <a:cs typeface="Calibri"/>
              </a:rPr>
              <a:t>Mondello</a:t>
            </a:r>
            <a:r>
              <a:rPr lang="en-US" dirty="0">
                <a:cs typeface="Calibri"/>
              </a:rPr>
              <a:t> argues that the American Dream is unattainable or not attainable for all:</a:t>
            </a:r>
          </a:p>
          <a:p>
            <a:pPr lvl="1"/>
            <a:r>
              <a:rPr lang="en-US" dirty="0" err="1">
                <a:cs typeface="Calibri"/>
              </a:rPr>
              <a:t>Mondello</a:t>
            </a:r>
            <a:r>
              <a:rPr lang="en-US" dirty="0">
                <a:cs typeface="Calibri"/>
              </a:rPr>
              <a:t> argues that this dream is not attainable for all because it is based on a myth manufactured by Hollywood. Americans believe in this dream because it is perpetuated as possible in films; however this dream is based on an illusion that leave many of the “uglier” parts of life out of the image.</a:t>
            </a:r>
          </a:p>
          <a:p>
            <a:r>
              <a:rPr lang="en-US" dirty="0"/>
              <a:t>Then, include at least two pieces of textual evidence to support that idea:</a:t>
            </a:r>
          </a:p>
          <a:p>
            <a:pPr lvl="1"/>
            <a:r>
              <a:rPr lang="en-US" dirty="0">
                <a:cs typeface="Calibri"/>
              </a:rPr>
              <a:t>“And you don't hear about the big star who lives in an ordinary house and drives an ordinary car, because that's not part of the fantasy. By leaving out the caveats, Hollywood can make the American dream seem a persuasive American reality—even if it's not the reality most of us experience.”</a:t>
            </a:r>
            <a:endParaRPr lang="en-US" dirty="0"/>
          </a:p>
          <a:p>
            <a:pPr lvl="1"/>
            <a:r>
              <a:rPr lang="en-US" dirty="0">
                <a:cs typeface="Calibri"/>
              </a:rPr>
              <a:t>“‘All the cars are new," they say. "It looks like a movie. ‘What they can't see, of course, is the monthly car payments, or the maxed-out credit cards. But they're right, the image is like the movies. It does look American, and is kind of dreamy. All filmmakers are doing is making what they know. And then doing a little editing.”</a:t>
            </a:r>
            <a:endParaRPr lang="en-US" dirty="0"/>
          </a:p>
          <a:p>
            <a:endParaRPr lang="en-US" dirty="0">
              <a:cs typeface="Calibri"/>
            </a:endParaRPr>
          </a:p>
        </p:txBody>
      </p:sp>
    </p:spTree>
    <p:extLst>
      <p:ext uri="{BB962C8B-B14F-4D97-AF65-F5344CB8AC3E}">
        <p14:creationId xmlns:p14="http://schemas.microsoft.com/office/powerpoint/2010/main" val="275369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E2493-88BD-4A9B-A51F-783B13DC77EF}"/>
              </a:ext>
            </a:extLst>
          </p:cNvPr>
          <p:cNvSpPr>
            <a:spLocks noGrp="1"/>
          </p:cNvSpPr>
          <p:nvPr>
            <p:ph type="title"/>
          </p:nvPr>
        </p:nvSpPr>
        <p:spPr/>
        <p:txBody>
          <a:bodyPr>
            <a:normAutofit fontScale="90000"/>
          </a:bodyPr>
          <a:lstStyle/>
          <a:p>
            <a:r>
              <a:rPr lang="en-US" b="1" dirty="0">
                <a:latin typeface="Baskerville Old Face" panose="02020602080505020303" pitchFamily="18" charset="0"/>
                <a:cs typeface="Calibri Light"/>
              </a:rPr>
              <a:t>American Dream Unit Chart: "Hollywood Dreams of Wealth, Youth, &amp; Beauty" by Bob </a:t>
            </a:r>
            <a:r>
              <a:rPr lang="en-US" b="1" dirty="0" err="1">
                <a:latin typeface="Baskerville Old Face" panose="02020602080505020303" pitchFamily="18" charset="0"/>
                <a:cs typeface="Calibri Light"/>
              </a:rPr>
              <a:t>Mondello</a:t>
            </a:r>
            <a:endParaRPr lang="en-US" dirty="0">
              <a:cs typeface="Calibri Light"/>
            </a:endParaRPr>
          </a:p>
        </p:txBody>
      </p:sp>
      <p:sp>
        <p:nvSpPr>
          <p:cNvPr id="3" name="Content Placeholder 2">
            <a:extLst>
              <a:ext uri="{FF2B5EF4-FFF2-40B4-BE49-F238E27FC236}">
                <a16:creationId xmlns:a16="http://schemas.microsoft.com/office/drawing/2014/main" id="{35010619-8699-436C-865C-6CE6B813DD22}"/>
              </a:ext>
            </a:extLst>
          </p:cNvPr>
          <p:cNvSpPr>
            <a:spLocks noGrp="1"/>
          </p:cNvSpPr>
          <p:nvPr>
            <p:ph idx="1"/>
          </p:nvPr>
        </p:nvSpPr>
        <p:spPr>
          <a:xfrm>
            <a:off x="838200" y="1690688"/>
            <a:ext cx="10515600" cy="4486275"/>
          </a:xfrm>
        </p:spPr>
        <p:txBody>
          <a:bodyPr vert="horz" lIns="91440" tIns="45720" rIns="91440" bIns="45720" rtlCol="0" anchor="t">
            <a:normAutofit/>
          </a:bodyPr>
          <a:lstStyle/>
          <a:p>
            <a:r>
              <a:rPr lang="en-US" dirty="0">
                <a:cs typeface="Calibri"/>
              </a:rPr>
              <a:t>What you need to have completed in relation to </a:t>
            </a:r>
            <a:r>
              <a:rPr lang="en-US" dirty="0" err="1">
                <a:cs typeface="Calibri"/>
              </a:rPr>
              <a:t>Mondello’s</a:t>
            </a:r>
            <a:r>
              <a:rPr lang="en-US" dirty="0">
                <a:cs typeface="Calibri"/>
              </a:rPr>
              <a:t> article:</a:t>
            </a:r>
          </a:p>
          <a:p>
            <a:pPr lvl="1"/>
            <a:r>
              <a:rPr lang="en-US" dirty="0">
                <a:cs typeface="Calibri"/>
              </a:rPr>
              <a:t>HDWYB structure chart (TEAMS)</a:t>
            </a:r>
          </a:p>
          <a:p>
            <a:pPr lvl="1"/>
            <a:r>
              <a:rPr lang="en-US" dirty="0">
                <a:cs typeface="Calibri"/>
              </a:rPr>
              <a:t>Update American Dream Unit Chart (TEAMS)</a:t>
            </a:r>
          </a:p>
          <a:p>
            <a:pPr lvl="1"/>
            <a:r>
              <a:rPr lang="en-US" dirty="0">
                <a:cs typeface="Calibri"/>
              </a:rPr>
              <a:t>Update American Dream Vocabulary Log (TEAMS)</a:t>
            </a:r>
          </a:p>
        </p:txBody>
      </p:sp>
    </p:spTree>
    <p:extLst>
      <p:ext uri="{BB962C8B-B14F-4D97-AF65-F5344CB8AC3E}">
        <p14:creationId xmlns:p14="http://schemas.microsoft.com/office/powerpoint/2010/main" val="1681914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2BEF-ECCE-460D-B3CD-C442915D979D}"/>
              </a:ext>
            </a:extLst>
          </p:cNvPr>
          <p:cNvSpPr>
            <a:spLocks noGrp="1"/>
          </p:cNvSpPr>
          <p:nvPr>
            <p:ph type="title"/>
          </p:nvPr>
        </p:nvSpPr>
        <p:spPr/>
        <p:txBody>
          <a:bodyPr/>
          <a:lstStyle/>
          <a:p>
            <a:r>
              <a:rPr lang="en-US" b="1" i="1" dirty="0">
                <a:latin typeface="Baskerville Old Face" panose="02020602080505020303" pitchFamily="18" charset="0"/>
              </a:rPr>
              <a:t>The American Dream </a:t>
            </a:r>
            <a:r>
              <a:rPr lang="en-US" b="1" dirty="0">
                <a:latin typeface="Baskerville Old Face" panose="02020602080505020303" pitchFamily="18" charset="0"/>
              </a:rPr>
              <a:t>by Jim Cullen</a:t>
            </a:r>
          </a:p>
        </p:txBody>
      </p:sp>
      <p:sp>
        <p:nvSpPr>
          <p:cNvPr id="3" name="Content Placeholder 2">
            <a:extLst>
              <a:ext uri="{FF2B5EF4-FFF2-40B4-BE49-F238E27FC236}">
                <a16:creationId xmlns:a16="http://schemas.microsoft.com/office/drawing/2014/main" id="{F1D73932-B90A-446B-ABDC-97CFD6BF4EED}"/>
              </a:ext>
            </a:extLst>
          </p:cNvPr>
          <p:cNvSpPr>
            <a:spLocks noGrp="1"/>
          </p:cNvSpPr>
          <p:nvPr>
            <p:ph idx="1"/>
          </p:nvPr>
        </p:nvSpPr>
        <p:spPr/>
        <p:txBody>
          <a:bodyPr>
            <a:normAutofit lnSpcReduction="10000"/>
          </a:bodyPr>
          <a:lstStyle/>
          <a:p>
            <a:r>
              <a:rPr lang="en-US" dirty="0"/>
              <a:t>First, we will read the concluding paragraphs of Jim Cullen’s </a:t>
            </a:r>
            <a:r>
              <a:rPr lang="en-US" i="1" dirty="0"/>
              <a:t>The American Dream. </a:t>
            </a:r>
            <a:r>
              <a:rPr lang="en-US" dirty="0"/>
              <a:t>Click on </a:t>
            </a:r>
            <a:r>
              <a:rPr lang="en-US" dirty="0">
                <a:hlinkClick r:id="rId2"/>
              </a:rPr>
              <a:t>this link </a:t>
            </a:r>
            <a:r>
              <a:rPr lang="en-US" dirty="0"/>
              <a:t>to access the file. Alternatively, you can find this document in the American Dream folder on the class website.</a:t>
            </a:r>
          </a:p>
          <a:p>
            <a:r>
              <a:rPr lang="en-US" dirty="0"/>
              <a:t>What did Cullen hope to show about the American Dream in his text?</a:t>
            </a:r>
          </a:p>
          <a:p>
            <a:r>
              <a:rPr lang="en-US" dirty="0"/>
              <a:t>What is meant by “lazy shorthand”?</a:t>
            </a:r>
          </a:p>
          <a:p>
            <a:r>
              <a:rPr lang="en-US" dirty="0"/>
              <a:t>How can the American Dream be a “rigorous standard” for American society?</a:t>
            </a:r>
          </a:p>
          <a:p>
            <a:r>
              <a:rPr lang="en-US" dirty="0"/>
              <a:t>What does Cullen mean when he states, “the survival of our society depends on addressing it seriously”?</a:t>
            </a:r>
          </a:p>
        </p:txBody>
      </p:sp>
    </p:spTree>
    <p:extLst>
      <p:ext uri="{BB962C8B-B14F-4D97-AF65-F5344CB8AC3E}">
        <p14:creationId xmlns:p14="http://schemas.microsoft.com/office/powerpoint/2010/main" val="396279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2BEF-ECCE-460D-B3CD-C442915D979D}"/>
              </a:ext>
            </a:extLst>
          </p:cNvPr>
          <p:cNvSpPr>
            <a:spLocks noGrp="1"/>
          </p:cNvSpPr>
          <p:nvPr>
            <p:ph type="title"/>
          </p:nvPr>
        </p:nvSpPr>
        <p:spPr>
          <a:xfrm>
            <a:off x="838200" y="123825"/>
            <a:ext cx="10515600" cy="1325563"/>
          </a:xfrm>
        </p:spPr>
        <p:txBody>
          <a:bodyPr/>
          <a:lstStyle/>
          <a:p>
            <a:r>
              <a:rPr lang="en-US" b="1" i="1" dirty="0">
                <a:latin typeface="Baskerville Old Face" panose="02020602080505020303" pitchFamily="18" charset="0"/>
              </a:rPr>
              <a:t>The American Dream </a:t>
            </a:r>
            <a:r>
              <a:rPr lang="en-US" b="1" dirty="0">
                <a:latin typeface="Baskerville Old Face" panose="02020602080505020303" pitchFamily="18" charset="0"/>
              </a:rPr>
              <a:t>by Jim Cullen</a:t>
            </a:r>
          </a:p>
        </p:txBody>
      </p:sp>
      <p:sp>
        <p:nvSpPr>
          <p:cNvPr id="3" name="Content Placeholder 2">
            <a:extLst>
              <a:ext uri="{FF2B5EF4-FFF2-40B4-BE49-F238E27FC236}">
                <a16:creationId xmlns:a16="http://schemas.microsoft.com/office/drawing/2014/main" id="{F1D73932-B90A-446B-ABDC-97CFD6BF4EED}"/>
              </a:ext>
            </a:extLst>
          </p:cNvPr>
          <p:cNvSpPr>
            <a:spLocks noGrp="1"/>
          </p:cNvSpPr>
          <p:nvPr>
            <p:ph idx="1"/>
          </p:nvPr>
        </p:nvSpPr>
        <p:spPr>
          <a:xfrm>
            <a:off x="838200" y="1447800"/>
            <a:ext cx="10515600" cy="5286375"/>
          </a:xfrm>
        </p:spPr>
        <p:txBody>
          <a:bodyPr>
            <a:normAutofit fontScale="85000" lnSpcReduction="10000"/>
          </a:bodyPr>
          <a:lstStyle/>
          <a:p>
            <a:r>
              <a:rPr lang="en-US" dirty="0"/>
              <a:t>What did Cullen hope to show about the American Dream in his text?</a:t>
            </a:r>
          </a:p>
          <a:p>
            <a:pPr lvl="1"/>
            <a:r>
              <a:rPr lang="en-US" dirty="0"/>
              <a:t>The American Dream has been a shared idea since America was first settled.</a:t>
            </a:r>
          </a:p>
          <a:p>
            <a:pPr lvl="1"/>
            <a:r>
              <a:rPr lang="en-US" dirty="0"/>
              <a:t>The Dream should be looked at critically and not just used as a “lazy shorthand” by those who ignore the “divisions in American society.”</a:t>
            </a:r>
          </a:p>
          <a:p>
            <a:r>
              <a:rPr lang="en-US" dirty="0"/>
              <a:t>What is meant by “lazy shorthand”?</a:t>
            </a:r>
          </a:p>
          <a:p>
            <a:pPr lvl="1"/>
            <a:r>
              <a:rPr lang="en-US" dirty="0"/>
              <a:t>Cullen means that the American Dream is sometimes used as an ideal without actually considering the problems that are inherent within it.</a:t>
            </a:r>
          </a:p>
          <a:p>
            <a:r>
              <a:rPr lang="en-US" dirty="0"/>
              <a:t>How can the American Dream be a “rigorous standard” for American society?</a:t>
            </a:r>
          </a:p>
          <a:p>
            <a:pPr lvl="1"/>
            <a:r>
              <a:rPr lang="en-US" dirty="0"/>
              <a:t>The American Dream can serve as an ideal that acts as a goal for America. It can be used as a barometer of equality in America. It can also provide us with a vision of how we want our country to be.</a:t>
            </a:r>
          </a:p>
          <a:p>
            <a:r>
              <a:rPr lang="en-US" dirty="0"/>
              <a:t>What does Cullen mean when he states, “the survival of our society depends on addressing it seriously”?</a:t>
            </a:r>
          </a:p>
          <a:p>
            <a:pPr lvl="1"/>
            <a:r>
              <a:rPr lang="en-US" dirty="0"/>
              <a:t>He means that once we start ignoring the ideal of the American Dream and the problems that lay in its execution, then our society will stop stretching toward an ideal and start to become stagnant.</a:t>
            </a:r>
          </a:p>
          <a:p>
            <a:pPr lvl="1"/>
            <a:endParaRPr lang="en-US" dirty="0"/>
          </a:p>
          <a:p>
            <a:endParaRPr lang="en-US" dirty="0"/>
          </a:p>
        </p:txBody>
      </p:sp>
    </p:spTree>
    <p:extLst>
      <p:ext uri="{BB962C8B-B14F-4D97-AF65-F5344CB8AC3E}">
        <p14:creationId xmlns:p14="http://schemas.microsoft.com/office/powerpoint/2010/main" val="229427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2BEF-ECCE-460D-B3CD-C442915D979D}"/>
              </a:ext>
            </a:extLst>
          </p:cNvPr>
          <p:cNvSpPr>
            <a:spLocks noGrp="1"/>
          </p:cNvSpPr>
          <p:nvPr>
            <p:ph type="title"/>
          </p:nvPr>
        </p:nvSpPr>
        <p:spPr>
          <a:xfrm>
            <a:off x="838200" y="123825"/>
            <a:ext cx="10515600" cy="1325563"/>
          </a:xfrm>
        </p:spPr>
        <p:txBody>
          <a:bodyPr/>
          <a:lstStyle/>
          <a:p>
            <a:r>
              <a:rPr lang="en-US" b="1" i="1" dirty="0">
                <a:latin typeface="Baskerville Old Face" panose="02020602080505020303" pitchFamily="18" charset="0"/>
              </a:rPr>
              <a:t>The American Dream </a:t>
            </a:r>
            <a:r>
              <a:rPr lang="en-US" b="1" dirty="0">
                <a:latin typeface="Baskerville Old Face" panose="02020602080505020303" pitchFamily="18" charset="0"/>
              </a:rPr>
              <a:t>by Jim Cullen</a:t>
            </a:r>
          </a:p>
        </p:txBody>
      </p:sp>
      <p:sp>
        <p:nvSpPr>
          <p:cNvPr id="3" name="Content Placeholder 2">
            <a:extLst>
              <a:ext uri="{FF2B5EF4-FFF2-40B4-BE49-F238E27FC236}">
                <a16:creationId xmlns:a16="http://schemas.microsoft.com/office/drawing/2014/main" id="{F1D73932-B90A-446B-ABDC-97CFD6BF4EED}"/>
              </a:ext>
            </a:extLst>
          </p:cNvPr>
          <p:cNvSpPr>
            <a:spLocks noGrp="1"/>
          </p:cNvSpPr>
          <p:nvPr>
            <p:ph idx="1"/>
          </p:nvPr>
        </p:nvSpPr>
        <p:spPr>
          <a:xfrm>
            <a:off x="838200" y="1447800"/>
            <a:ext cx="10515600" cy="5286375"/>
          </a:xfrm>
        </p:spPr>
        <p:txBody>
          <a:bodyPr>
            <a:normAutofit/>
          </a:bodyPr>
          <a:lstStyle/>
          <a:p>
            <a:r>
              <a:rPr lang="en-US" dirty="0"/>
              <a:t>Look back over the concluding paragraphs and consider what Cullen’s purpose was for writing this book. What did he hope to accomplish or show? What evidence is there for your answer?</a:t>
            </a:r>
          </a:p>
          <a:p>
            <a:r>
              <a:rPr lang="en-US" dirty="0"/>
              <a:t>Cullen’s purpose for writing this text was to chronicle the different incarnations of the American Dream throughout history. However, his purpose was also to open a critical national conversation about the American Dream. His hope is that this critical discussion will serve to hold all of America accountable for the upholding of the ideal of the American Dream. He hopes that this will turn the American Dream “from a passive token of national identity to a powerful instrument of national reform and revitalization”(189).</a:t>
            </a:r>
          </a:p>
        </p:txBody>
      </p:sp>
    </p:spTree>
    <p:extLst>
      <p:ext uri="{BB962C8B-B14F-4D97-AF65-F5344CB8AC3E}">
        <p14:creationId xmlns:p14="http://schemas.microsoft.com/office/powerpoint/2010/main" val="328616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2BEF-ECCE-460D-B3CD-C442915D979D}"/>
              </a:ext>
            </a:extLst>
          </p:cNvPr>
          <p:cNvSpPr>
            <a:spLocks noGrp="1"/>
          </p:cNvSpPr>
          <p:nvPr>
            <p:ph type="title"/>
          </p:nvPr>
        </p:nvSpPr>
        <p:spPr>
          <a:xfrm>
            <a:off x="838200" y="123825"/>
            <a:ext cx="10515600" cy="1325563"/>
          </a:xfrm>
        </p:spPr>
        <p:txBody>
          <a:bodyPr/>
          <a:lstStyle/>
          <a:p>
            <a:r>
              <a:rPr lang="en-US" b="1" i="1" dirty="0">
                <a:latin typeface="Baskerville Old Face" panose="02020602080505020303" pitchFamily="18" charset="0"/>
              </a:rPr>
              <a:t>The American Dream </a:t>
            </a:r>
            <a:r>
              <a:rPr lang="en-US" b="1" dirty="0">
                <a:latin typeface="Baskerville Old Face" panose="02020602080505020303" pitchFamily="18" charset="0"/>
              </a:rPr>
              <a:t>by Jim Cullen</a:t>
            </a:r>
          </a:p>
        </p:txBody>
      </p:sp>
      <p:sp>
        <p:nvSpPr>
          <p:cNvPr id="3" name="Content Placeholder 2">
            <a:extLst>
              <a:ext uri="{FF2B5EF4-FFF2-40B4-BE49-F238E27FC236}">
                <a16:creationId xmlns:a16="http://schemas.microsoft.com/office/drawing/2014/main" id="{F1D73932-B90A-446B-ABDC-97CFD6BF4EED}"/>
              </a:ext>
            </a:extLst>
          </p:cNvPr>
          <p:cNvSpPr>
            <a:spLocks noGrp="1"/>
          </p:cNvSpPr>
          <p:nvPr>
            <p:ph idx="1"/>
          </p:nvPr>
        </p:nvSpPr>
        <p:spPr>
          <a:xfrm>
            <a:off x="838200" y="1447800"/>
            <a:ext cx="10515600" cy="5286375"/>
          </a:xfrm>
        </p:spPr>
        <p:txBody>
          <a:bodyPr>
            <a:normAutofit/>
          </a:bodyPr>
          <a:lstStyle/>
          <a:p>
            <a:r>
              <a:rPr lang="en-US" dirty="0"/>
              <a:t>Now we will begin the American Dream Unit Chart. You will find this chart in TEAMS. Navigate to TEAMS and click on the Assignments tab. Open the American Dream Unit Chart assignment and open the document. </a:t>
            </a:r>
          </a:p>
          <a:p>
            <a:r>
              <a:rPr lang="en-US" dirty="0"/>
              <a:t>Let’s complete the first two columns of the chart together. </a:t>
            </a:r>
          </a:p>
          <a:p>
            <a:endParaRPr lang="en-US" dirty="0"/>
          </a:p>
        </p:txBody>
      </p:sp>
      <p:pic>
        <p:nvPicPr>
          <p:cNvPr id="6" name="Picture 5" descr="A screenshot of a cell phone&#10;&#10;Description automatically generated">
            <a:extLst>
              <a:ext uri="{FF2B5EF4-FFF2-40B4-BE49-F238E27FC236}">
                <a16:creationId xmlns:a16="http://schemas.microsoft.com/office/drawing/2014/main" id="{67381154-91CD-4060-B69A-DF941F1F1A1D}"/>
              </a:ext>
            </a:extLst>
          </p:cNvPr>
          <p:cNvPicPr>
            <a:picLocks noChangeAspect="1"/>
          </p:cNvPicPr>
          <p:nvPr/>
        </p:nvPicPr>
        <p:blipFill rotWithShape="1">
          <a:blip r:embed="rId2">
            <a:extLst>
              <a:ext uri="{28A0092B-C50C-407E-A947-70E740481C1C}">
                <a14:useLocalDpi xmlns:a14="http://schemas.microsoft.com/office/drawing/2010/main" val="0"/>
              </a:ext>
            </a:extLst>
          </a:blip>
          <a:srcRect l="1014" t="21509" r="77111" b="53608"/>
          <a:stretch/>
        </p:blipFill>
        <p:spPr>
          <a:xfrm>
            <a:off x="3371849" y="3743325"/>
            <a:ext cx="4619625" cy="2819400"/>
          </a:xfrm>
          <a:prstGeom prst="rect">
            <a:avLst/>
          </a:prstGeom>
        </p:spPr>
      </p:pic>
    </p:spTree>
    <p:extLst>
      <p:ext uri="{BB962C8B-B14F-4D97-AF65-F5344CB8AC3E}">
        <p14:creationId xmlns:p14="http://schemas.microsoft.com/office/powerpoint/2010/main" val="3187455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070C2-F3AF-4146-99BE-B1A44A460E0F}"/>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a:t>
            </a:r>
            <a:r>
              <a:rPr lang="en-US" b="1" dirty="0">
                <a:latin typeface="Baskerville Old Face" panose="02020602080505020303" pitchFamily="18" charset="0"/>
                <a:cs typeface="Calibri Light"/>
              </a:rPr>
              <a:t> 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6152A9AE-FCE4-4458-BF07-08D5EEABB390}"/>
              </a:ext>
            </a:extLst>
          </p:cNvPr>
          <p:cNvSpPr>
            <a:spLocks noGrp="1"/>
          </p:cNvSpPr>
          <p:nvPr>
            <p:ph idx="1"/>
          </p:nvPr>
        </p:nvSpPr>
        <p:spPr/>
        <p:txBody>
          <a:bodyPr vert="horz" lIns="91440" tIns="45720" rIns="91440" bIns="45720" rtlCol="0" anchor="t">
            <a:normAutofit/>
          </a:bodyPr>
          <a:lstStyle/>
          <a:p>
            <a:r>
              <a:rPr lang="en-US" sz="3200" dirty="0">
                <a:cs typeface="Calibri"/>
              </a:rPr>
              <a:t>DEFINITION OF THE AMERICAN DREAM (column 2)</a:t>
            </a:r>
          </a:p>
          <a:p>
            <a:r>
              <a:rPr lang="en-US" sz="3200" dirty="0">
                <a:cs typeface="Calibri"/>
              </a:rPr>
              <a:t>Notes and citations from texts that illustrate the author’s definition of the American Dream. </a:t>
            </a:r>
          </a:p>
          <a:p>
            <a:r>
              <a:rPr lang="en-US" sz="3200" dirty="0">
                <a:cs typeface="Calibri"/>
              </a:rPr>
              <a:t>Choose 2 ways that Cullen defines the American Dream in multiple chapters.  List those definitions in the second column.  Provide at least one piece of evidence that supports this definition.  Use your Cullen central idea analysis chart to help you with this.</a:t>
            </a:r>
          </a:p>
        </p:txBody>
      </p:sp>
    </p:spTree>
    <p:extLst>
      <p:ext uri="{BB962C8B-B14F-4D97-AF65-F5344CB8AC3E}">
        <p14:creationId xmlns:p14="http://schemas.microsoft.com/office/powerpoint/2010/main" val="2351886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568D1-AF55-4E93-9E36-C81D5399A046}"/>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br>
              <a:rPr lang="en-US" b="1" dirty="0">
                <a:latin typeface="Baskerville Old Face" panose="02020602080505020303" pitchFamily="18" charset="0"/>
                <a:cs typeface="Calibri Light"/>
              </a:rPr>
            </a:br>
            <a:r>
              <a:rPr lang="en-US" b="1" dirty="0">
                <a:latin typeface="Baskerville Old Face" panose="02020602080505020303" pitchFamily="18" charset="0"/>
                <a:cs typeface="Calibri Light"/>
              </a:rPr>
              <a:t>Definition of American Dream</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71DF7BF9-777B-450D-80A7-9D598A40F3C7}"/>
              </a:ext>
            </a:extLst>
          </p:cNvPr>
          <p:cNvSpPr>
            <a:spLocks noGrp="1"/>
          </p:cNvSpPr>
          <p:nvPr>
            <p:ph idx="1"/>
          </p:nvPr>
        </p:nvSpPr>
        <p:spPr/>
        <p:txBody>
          <a:bodyPr vert="horz" lIns="91440" tIns="45720" rIns="91440" bIns="45720" rtlCol="0" anchor="t">
            <a:normAutofit/>
          </a:bodyPr>
          <a:lstStyle/>
          <a:p>
            <a:r>
              <a:rPr lang="en-US" sz="3200" dirty="0">
                <a:ea typeface="+mn-lt"/>
                <a:cs typeface="+mn-lt"/>
              </a:rPr>
              <a:t>The belief that you can improve your life is an essential part of the American Dream.</a:t>
            </a:r>
          </a:p>
          <a:p>
            <a:r>
              <a:rPr lang="en-US" sz="3200" dirty="0">
                <a:ea typeface="+mn-lt"/>
                <a:cs typeface="+mn-lt"/>
              </a:rPr>
              <a:t>The American Dream is the desire for a better life for oneself and one’s family.</a:t>
            </a:r>
          </a:p>
          <a:p>
            <a:r>
              <a:rPr lang="en-US" sz="3200" dirty="0">
                <a:ea typeface="+mn-lt"/>
                <a:cs typeface="+mn-lt"/>
              </a:rPr>
              <a:t>The American Dream is the belief that anyone--no matter his station in life--can improve his situation, primarily through hard work.</a:t>
            </a:r>
          </a:p>
          <a:p>
            <a:r>
              <a:rPr lang="en-US" sz="3200" dirty="0">
                <a:ea typeface="+mn-lt"/>
                <a:cs typeface="+mn-lt"/>
              </a:rPr>
              <a:t>The American Dream is the dream of an easier life.</a:t>
            </a:r>
            <a:endParaRPr lang="en-US" sz="3200" dirty="0">
              <a:cs typeface="Calibri"/>
            </a:endParaRPr>
          </a:p>
          <a:p>
            <a:endParaRPr lang="en-US" sz="3200" dirty="0">
              <a:cs typeface="Calibri"/>
            </a:endParaRPr>
          </a:p>
          <a:p>
            <a:endParaRPr lang="en-US" sz="3200" dirty="0">
              <a:cs typeface="Calibri"/>
            </a:endParaRPr>
          </a:p>
          <a:p>
            <a:endParaRPr lang="en-US" sz="3200" dirty="0">
              <a:cs typeface="Calibri"/>
            </a:endParaRPr>
          </a:p>
        </p:txBody>
      </p:sp>
    </p:spTree>
    <p:extLst>
      <p:ext uri="{BB962C8B-B14F-4D97-AF65-F5344CB8AC3E}">
        <p14:creationId xmlns:p14="http://schemas.microsoft.com/office/powerpoint/2010/main" val="311212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3C8E6-93FD-416D-A6FC-8C7BC77A20E9}"/>
              </a:ext>
            </a:extLst>
          </p:cNvPr>
          <p:cNvSpPr>
            <a:spLocks noGrp="1"/>
          </p:cNvSpPr>
          <p:nvPr>
            <p:ph type="title"/>
          </p:nvPr>
        </p:nvSpPr>
        <p:spPr/>
        <p:txBody>
          <a:bodyPr/>
          <a:lstStyle/>
          <a:p>
            <a:r>
              <a:rPr lang="en-US" b="1" i="1" dirty="0">
                <a:latin typeface="Baskerville Old Face" panose="02020602080505020303" pitchFamily="18" charset="0"/>
                <a:cs typeface="Calibri Light"/>
              </a:rPr>
              <a:t>The American Dream </a:t>
            </a:r>
            <a:r>
              <a:rPr lang="en-US" b="1" dirty="0">
                <a:latin typeface="Baskerville Old Face" panose="02020602080505020303" pitchFamily="18" charset="0"/>
                <a:cs typeface="Calibri Light"/>
              </a:rPr>
              <a:t>by Jim Cullen</a:t>
            </a:r>
            <a:endParaRPr lang="en-US" b="1"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8D5F078D-ADE9-4860-9063-24213EE195DE}"/>
              </a:ext>
            </a:extLst>
          </p:cNvPr>
          <p:cNvSpPr>
            <a:spLocks noGrp="1"/>
          </p:cNvSpPr>
          <p:nvPr>
            <p:ph idx="1"/>
          </p:nvPr>
        </p:nvSpPr>
        <p:spPr/>
        <p:txBody>
          <a:bodyPr vert="horz" lIns="91440" tIns="45720" rIns="91440" bIns="45720" rtlCol="0" anchor="t">
            <a:normAutofit/>
          </a:bodyPr>
          <a:lstStyle/>
          <a:p>
            <a:r>
              <a:rPr lang="en-US" sz="3600" dirty="0">
                <a:cs typeface="Calibri"/>
              </a:rPr>
              <a:t>The belief that you can improve your life is an essential part of the American Dream.</a:t>
            </a:r>
          </a:p>
          <a:p>
            <a:pPr lvl="1"/>
            <a:r>
              <a:rPr lang="en-US" sz="3200" dirty="0">
                <a:cs typeface="Calibri"/>
              </a:rPr>
              <a:t>“That [the corrupt world] could be reformed has been central, a belief—actually there were times it was an aggressive assertion—that distinguished sixteenth- and seventeenth-century Protestantism....This faith in reform became the central legacy of American Protestantism and the cornerstone of what became the American Dream”(15).</a:t>
            </a:r>
          </a:p>
          <a:p>
            <a:pPr lvl="1"/>
            <a:endParaRPr lang="en-US" sz="3200" dirty="0">
              <a:cs typeface="Calibri"/>
            </a:endParaRPr>
          </a:p>
          <a:p>
            <a:endParaRPr lang="en-US" sz="3600" dirty="0">
              <a:cs typeface="Calibri"/>
            </a:endParaRPr>
          </a:p>
        </p:txBody>
      </p:sp>
    </p:spTree>
    <p:extLst>
      <p:ext uri="{BB962C8B-B14F-4D97-AF65-F5344CB8AC3E}">
        <p14:creationId xmlns:p14="http://schemas.microsoft.com/office/powerpoint/2010/main" val="3387622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TotalTime>
  <Words>2654</Words>
  <Application>Microsoft Office PowerPoint</Application>
  <PresentationFormat>Widescreen</PresentationFormat>
  <Paragraphs>103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Baskerville Old Face</vt:lpstr>
      <vt:lpstr>Calibri</vt:lpstr>
      <vt:lpstr>Calibri Light</vt:lpstr>
      <vt:lpstr>office theme</vt:lpstr>
      <vt:lpstr>American Dream Unit Chart</vt:lpstr>
      <vt:lpstr>The American Dream by Jim Cullen</vt:lpstr>
      <vt:lpstr>The American Dream by Jim Cullen</vt:lpstr>
      <vt:lpstr>The American Dream by Jim Cullen</vt:lpstr>
      <vt:lpstr>The American Dream by Jim Cullen</vt:lpstr>
      <vt:lpstr>The American Dream by Jim Cullen</vt:lpstr>
      <vt:lpstr>The American Dream by Jim Cullen</vt:lpstr>
      <vt:lpstr>The American Dream by Jim Cullen Definition of American Dream</vt:lpstr>
      <vt:lpstr>The American Dream by Jim Cullen</vt:lpstr>
      <vt:lpstr>The American Dream by Jim Cullen</vt:lpstr>
      <vt:lpstr>The American Dream by Jim Cullen</vt:lpstr>
      <vt:lpstr>The American Dream by Jim Cullen</vt:lpstr>
      <vt:lpstr>The American Dream by Jim Cullen</vt:lpstr>
      <vt:lpstr>Attainable? Unattainable? (columns 3 &amp; 4)</vt:lpstr>
      <vt:lpstr>Attainable</vt:lpstr>
      <vt:lpstr>Unattainable/Not Attainable for All</vt:lpstr>
      <vt:lpstr>"Hollywood Dreams of Wealth, Youth, &amp; Beauty"  by Bob Mondello</vt:lpstr>
      <vt:lpstr>"Hollywood Dreams of Wealth, Youth, &amp; Beauty" by Bob Mondello</vt:lpstr>
      <vt:lpstr>"Hollywood Dreams of Wealth, Youth, &amp; Beauty" by Bob Mondello</vt:lpstr>
      <vt:lpstr>American Dream Unit Chart: "Hollywood Dreams of Wealth, Youth, &amp; Beauty" by Bob Mondello</vt:lpstr>
      <vt:lpstr>American Dream Unit Chart: "Hollywood Dreams of Wealth, Youth, &amp; Beauty" by Bob Mondello</vt:lpstr>
      <vt:lpstr>American Dream Unit Chart: "Hollywood Dreams of Wealth, Youth, &amp; Beauty" by Bob Mondello</vt:lpstr>
      <vt:lpstr>Unattainable (column 4) </vt:lpstr>
      <vt:lpstr>American Dream Unit Chart: "Hollywood Dreams of Wealth, Youth, &amp; Beauty" by Bob Mondello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D. Billingsley</dc:creator>
  <cp:lastModifiedBy>Sara D. Billingsley</cp:lastModifiedBy>
  <cp:revision>166</cp:revision>
  <dcterms:created xsi:type="dcterms:W3CDTF">2013-07-15T20:26:40Z</dcterms:created>
  <dcterms:modified xsi:type="dcterms:W3CDTF">2020-03-25T03:16:04Z</dcterms:modified>
</cp:coreProperties>
</file>