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2" r:id="rId9"/>
    <p:sldId id="268" r:id="rId10"/>
    <p:sldId id="269" r:id="rId11"/>
    <p:sldId id="263" r:id="rId12"/>
    <p:sldId id="264" r:id="rId13"/>
    <p:sldId id="272" r:id="rId14"/>
    <p:sldId id="265" r:id="rId15"/>
    <p:sldId id="266" r:id="rId16"/>
    <p:sldId id="270" r:id="rId17"/>
    <p:sldId id="273"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51446B-4233-4531-BE3A-77F19495F1A5}"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511983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51446B-4233-4531-BE3A-77F19495F1A5}"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503499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51446B-4233-4531-BE3A-77F19495F1A5}"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95158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51446B-4233-4531-BE3A-77F19495F1A5}"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1763641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51446B-4233-4531-BE3A-77F19495F1A5}"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3068737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51446B-4233-4531-BE3A-77F19495F1A5}" type="datetimeFigureOut">
              <a:rPr lang="en-US" smtClean="0"/>
              <a:pPr/>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1702379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51446B-4233-4531-BE3A-77F19495F1A5}" type="datetimeFigureOut">
              <a:rPr lang="en-US" smtClean="0"/>
              <a:pPr/>
              <a:t>11/13/2017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280809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51446B-4233-4531-BE3A-77F19495F1A5}" type="datetimeFigureOut">
              <a:rPr lang="en-US" smtClean="0"/>
              <a:pPr/>
              <a:t>11/13/2017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657096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1446B-4233-4531-BE3A-77F19495F1A5}" type="datetimeFigureOut">
              <a:rPr lang="en-US" smtClean="0"/>
              <a:pPr/>
              <a:t>11/13/2017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819750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51446B-4233-4531-BE3A-77F19495F1A5}" type="datetimeFigureOut">
              <a:rPr lang="en-US" smtClean="0"/>
              <a:pPr/>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847427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51446B-4233-4531-BE3A-77F19495F1A5}" type="datetimeFigureOut">
              <a:rPr lang="en-US" smtClean="0"/>
              <a:pPr/>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CEAD7-7B03-4114-A8F4-787D992C5542}" type="slidenum">
              <a:rPr lang="en-US" smtClean="0"/>
              <a:pPr/>
              <a:t>‹#›</a:t>
            </a:fld>
            <a:endParaRPr lang="en-US"/>
          </a:p>
        </p:txBody>
      </p:sp>
    </p:spTree>
    <p:extLst>
      <p:ext uri="{BB962C8B-B14F-4D97-AF65-F5344CB8AC3E}">
        <p14:creationId xmlns:p14="http://schemas.microsoft.com/office/powerpoint/2010/main" val="63519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1446B-4233-4531-BE3A-77F19495F1A5}" type="datetimeFigureOut">
              <a:rPr lang="en-US" smtClean="0"/>
              <a:pPr/>
              <a:t>11/13/2017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0CEAD7-7B03-4114-A8F4-787D992C5542}" type="slidenum">
              <a:rPr lang="en-US" smtClean="0"/>
              <a:pPr/>
              <a:t>‹#›</a:t>
            </a:fld>
            <a:endParaRPr lang="en-US"/>
          </a:p>
        </p:txBody>
      </p:sp>
    </p:spTree>
    <p:extLst>
      <p:ext uri="{BB962C8B-B14F-4D97-AF65-F5344CB8AC3E}">
        <p14:creationId xmlns:p14="http://schemas.microsoft.com/office/powerpoint/2010/main" val="3985928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hwlongfellow.org/life_overview.s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mainememory.net/artifact/4115/enlarge"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7.xml"/><Relationship Id="rId4" Type="http://schemas.openxmlformats.org/officeDocument/2006/relationships/slide" Target="slide11.xml"/></Relationships>
</file>

<file path=ppt/slides/_rels/slide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Detail"/>
          <p:cNvPicPr>
            <a:picLocks noChangeAspect="1" noChangeArrowheads="1"/>
          </p:cNvPicPr>
          <p:nvPr/>
        </p:nvPicPr>
        <p:blipFill>
          <a:blip r:embed="rId2" cstate="print"/>
          <a:srcRect t="10843"/>
          <a:stretch>
            <a:fillRect/>
          </a:stretch>
        </p:blipFill>
        <p:spPr bwMode="auto">
          <a:xfrm>
            <a:off x="0" y="2895600"/>
            <a:ext cx="5019932" cy="3962400"/>
          </a:xfrm>
          <a:prstGeom prst="rect">
            <a:avLst/>
          </a:prstGeom>
          <a:noFill/>
        </p:spPr>
      </p:pic>
      <p:sp>
        <p:nvSpPr>
          <p:cNvPr id="2" name="Title 1"/>
          <p:cNvSpPr>
            <a:spLocks noGrp="1"/>
          </p:cNvSpPr>
          <p:nvPr>
            <p:ph type="ctrTitle"/>
          </p:nvPr>
        </p:nvSpPr>
        <p:spPr>
          <a:xfrm>
            <a:off x="228600" y="990600"/>
            <a:ext cx="5867400" cy="1470025"/>
          </a:xfrm>
        </p:spPr>
        <p:txBody>
          <a:bodyPr>
            <a:normAutofit fontScale="90000"/>
          </a:bodyPr>
          <a:lstStyle/>
          <a:p>
            <a:r>
              <a:rPr lang="en-US" dirty="0" smtClean="0"/>
              <a:t>A </a:t>
            </a:r>
            <a:r>
              <a:rPr lang="en-US" dirty="0" smtClean="0">
                <a:hlinkClick r:id="rId3" action="ppaction://hlinksldjump"/>
              </a:rPr>
              <a:t>Psalm </a:t>
            </a:r>
            <a:r>
              <a:rPr lang="en-US" dirty="0" smtClean="0"/>
              <a:t>of Life</a:t>
            </a:r>
            <a:br>
              <a:rPr lang="en-US" dirty="0" smtClean="0"/>
            </a:br>
            <a:r>
              <a:rPr lang="en-US" sz="3600" i="1" dirty="0" smtClean="0"/>
              <a:t>What the Heart of the Young Man </a:t>
            </a:r>
            <a:br>
              <a:rPr lang="en-US" sz="3600" i="1" dirty="0" smtClean="0"/>
            </a:br>
            <a:r>
              <a:rPr lang="en-US" sz="3600" i="1" dirty="0" smtClean="0"/>
              <a:t>Said to the Psalmist</a:t>
            </a:r>
            <a:endParaRPr lang="en-US" dirty="0"/>
          </a:p>
        </p:txBody>
      </p:sp>
      <p:sp>
        <p:nvSpPr>
          <p:cNvPr id="3" name="Subtitle 2"/>
          <p:cNvSpPr>
            <a:spLocks noGrp="1"/>
          </p:cNvSpPr>
          <p:nvPr>
            <p:ph type="subTitle" idx="1"/>
          </p:nvPr>
        </p:nvSpPr>
        <p:spPr>
          <a:xfrm>
            <a:off x="5181600" y="2895600"/>
            <a:ext cx="3962400" cy="1752600"/>
          </a:xfrm>
        </p:spPr>
        <p:txBody>
          <a:bodyPr/>
          <a:lstStyle/>
          <a:p>
            <a:r>
              <a:rPr lang="en-US" dirty="0" smtClean="0"/>
              <a:t>By </a:t>
            </a:r>
            <a:r>
              <a:rPr lang="en-US" dirty="0" smtClean="0">
                <a:hlinkClick r:id="rId4"/>
              </a:rPr>
              <a:t>Henry Wadsworth Longfellow</a:t>
            </a:r>
            <a:endParaRPr lang="en-US" dirty="0"/>
          </a:p>
        </p:txBody>
      </p:sp>
      <p:pic>
        <p:nvPicPr>
          <p:cNvPr id="1026" name="Picture 2"/>
          <p:cNvPicPr>
            <a:picLocks noChangeAspect="1" noChangeArrowheads="1"/>
          </p:cNvPicPr>
          <p:nvPr/>
        </p:nvPicPr>
        <p:blipFill>
          <a:blip r:embed="rId5" cstate="print"/>
          <a:srcRect/>
          <a:stretch>
            <a:fillRect/>
          </a:stretch>
        </p:blipFill>
        <p:spPr bwMode="auto">
          <a:xfrm>
            <a:off x="6203373" y="0"/>
            <a:ext cx="2940627" cy="2743200"/>
          </a:xfrm>
          <a:prstGeom prst="rect">
            <a:avLst/>
          </a:prstGeom>
          <a:noFill/>
          <a:ln w="9525">
            <a:noFill/>
            <a:miter lim="800000"/>
            <a:headEnd/>
            <a:tailEnd/>
          </a:ln>
        </p:spPr>
      </p:pic>
    </p:spTree>
    <p:extLst>
      <p:ext uri="{BB962C8B-B14F-4D97-AF65-F5344CB8AC3E}">
        <p14:creationId xmlns:p14="http://schemas.microsoft.com/office/powerpoint/2010/main" val="954315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a:t>
            </a:r>
            <a:endParaRPr lang="en-US" dirty="0"/>
          </a:p>
        </p:txBody>
      </p:sp>
      <p:sp>
        <p:nvSpPr>
          <p:cNvPr id="3" name="Content Placeholder 2"/>
          <p:cNvSpPr>
            <a:spLocks noGrp="1"/>
          </p:cNvSpPr>
          <p:nvPr>
            <p:ph idx="1"/>
          </p:nvPr>
        </p:nvSpPr>
        <p:spPr/>
        <p:txBody>
          <a:bodyPr/>
          <a:lstStyle/>
          <a:p>
            <a:r>
              <a:rPr lang="en-US" dirty="0" smtClean="0"/>
              <a:t>The cattle metaphor states that we are not just dumb animals. We have minds and souls. We should not just go wherever outside forces “drive” us; rather, we should live with purpose.</a:t>
            </a:r>
            <a:endParaRPr lang="en-US" dirty="0"/>
          </a:p>
        </p:txBody>
      </p:sp>
      <p:sp>
        <p:nvSpPr>
          <p:cNvPr id="4" name="Left Arrow 3"/>
          <p:cNvSpPr/>
          <p:nvPr/>
        </p:nvSpPr>
        <p:spPr>
          <a:xfrm>
            <a:off x="457200" y="5715000"/>
            <a:ext cx="2133600" cy="9144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38200" y="6019800"/>
            <a:ext cx="1600200" cy="369332"/>
          </a:xfrm>
          <a:prstGeom prst="rect">
            <a:avLst/>
          </a:prstGeom>
          <a:noFill/>
        </p:spPr>
        <p:txBody>
          <a:bodyPr wrap="square" rtlCol="0">
            <a:spAutoFit/>
          </a:bodyPr>
          <a:lstStyle/>
          <a:p>
            <a:r>
              <a:rPr lang="en-US" dirty="0" smtClean="0"/>
              <a:t>Previous </a:t>
            </a:r>
            <a:r>
              <a:rPr lang="en-US" dirty="0" smtClean="0">
                <a:hlinkClick r:id="rId2" action="ppaction://hlinksldjump"/>
              </a:rPr>
              <a:t>Slide</a:t>
            </a:r>
            <a:endParaRPr lang="en-US" dirty="0"/>
          </a:p>
        </p:txBody>
      </p:sp>
      <p:pic>
        <p:nvPicPr>
          <p:cNvPr id="6" name="Picture 5" descr="cow.gif"/>
          <p:cNvPicPr>
            <a:picLocks noChangeAspect="1"/>
          </p:cNvPicPr>
          <p:nvPr/>
        </p:nvPicPr>
        <p:blipFill>
          <a:blip r:embed="rId3" cstate="print"/>
          <a:stretch>
            <a:fillRect/>
          </a:stretch>
        </p:blipFill>
        <p:spPr>
          <a:xfrm>
            <a:off x="5638800" y="3810000"/>
            <a:ext cx="2428875" cy="22860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295400"/>
            <a:ext cx="8153400" cy="2308324"/>
          </a:xfrm>
          <a:prstGeom prst="rect">
            <a:avLst/>
          </a:prstGeom>
          <a:noFill/>
        </p:spPr>
        <p:txBody>
          <a:bodyPr wrap="square" rtlCol="0">
            <a:spAutoFit/>
          </a:bodyPr>
          <a:lstStyle/>
          <a:p>
            <a:r>
              <a:rPr lang="en-US" sz="3600" dirty="0" smtClean="0"/>
              <a:t>Trust no Future, </a:t>
            </a:r>
            <a:r>
              <a:rPr lang="en-US" sz="3600" dirty="0" err="1" smtClean="0"/>
              <a:t>howe'er</a:t>
            </a:r>
            <a:r>
              <a:rPr lang="en-US" sz="3600" dirty="0" smtClean="0"/>
              <a:t> pleasant! </a:t>
            </a:r>
          </a:p>
          <a:p>
            <a:r>
              <a:rPr lang="en-US" sz="3600" dirty="0" smtClean="0"/>
              <a:t>Let the dead Past bury its dead! </a:t>
            </a:r>
          </a:p>
          <a:p>
            <a:r>
              <a:rPr lang="en-US" sz="3600" dirty="0" smtClean="0"/>
              <a:t>Act,--act in the living Present! </a:t>
            </a:r>
          </a:p>
          <a:p>
            <a:r>
              <a:rPr lang="en-US" sz="3600" dirty="0" smtClean="0"/>
              <a:t>Heart within, and God </a:t>
            </a:r>
            <a:r>
              <a:rPr lang="en-US" sz="3600" dirty="0" err="1" smtClean="0"/>
              <a:t>o'erhead</a:t>
            </a:r>
            <a:r>
              <a:rPr lang="en-US" sz="3600" dirty="0" smtClean="0"/>
              <a:t>! </a:t>
            </a:r>
            <a:endParaRPr lang="en-US" sz="3600" dirty="0"/>
          </a:p>
        </p:txBody>
      </p:sp>
      <p:grpSp>
        <p:nvGrpSpPr>
          <p:cNvPr id="5" name="Group 4"/>
          <p:cNvGrpSpPr/>
          <p:nvPr/>
        </p:nvGrpSpPr>
        <p:grpSpPr>
          <a:xfrm>
            <a:off x="152400" y="95071"/>
            <a:ext cx="8610600" cy="1809929"/>
            <a:chOff x="152400" y="95071"/>
            <a:chExt cx="8610600" cy="1809929"/>
          </a:xfrm>
        </p:grpSpPr>
        <p:sp>
          <p:nvSpPr>
            <p:cNvPr id="3" name="TextBox 2"/>
            <p:cNvSpPr txBox="1"/>
            <p:nvPr/>
          </p:nvSpPr>
          <p:spPr>
            <a:xfrm>
              <a:off x="152400" y="95071"/>
              <a:ext cx="8610600" cy="1200329"/>
            </a:xfrm>
            <a:prstGeom prst="rect">
              <a:avLst/>
            </a:prstGeom>
            <a:noFill/>
            <a:ln w="31750">
              <a:solidFill>
                <a:schemeClr val="accent1">
                  <a:shade val="50000"/>
                </a:schemeClr>
              </a:solidFill>
            </a:ln>
          </p:spPr>
          <p:txBody>
            <a:bodyPr wrap="square" rtlCol="0">
              <a:spAutoFit/>
            </a:bodyPr>
            <a:lstStyle/>
            <a:p>
              <a:r>
                <a:rPr lang="en-US" dirty="0" smtClean="0"/>
                <a:t>Makes me think of the saying, “Don’t count your chickens before they hatch.” We sometimes think that everything’s going to turn out okay in the end, but the speaker is saying not to place our trust in what might happen. We must seize the day: Act in the present!  This reminds me of Ben Franklin’s aphorism: One today is worth two tomorrows.</a:t>
              </a:r>
              <a:endParaRPr lang="en-US" dirty="0"/>
            </a:p>
          </p:txBody>
        </p:sp>
        <p:sp>
          <p:nvSpPr>
            <p:cNvPr id="4" name="Rectangle 3"/>
            <p:cNvSpPr/>
            <p:nvPr/>
          </p:nvSpPr>
          <p:spPr>
            <a:xfrm>
              <a:off x="304800" y="1371600"/>
              <a:ext cx="6477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p:cNvGrpSpPr/>
          <p:nvPr/>
        </p:nvGrpSpPr>
        <p:grpSpPr>
          <a:xfrm>
            <a:off x="2667000" y="1981200"/>
            <a:ext cx="3581400" cy="3735526"/>
            <a:chOff x="2667000" y="1981200"/>
            <a:chExt cx="3581400" cy="3735526"/>
          </a:xfrm>
        </p:grpSpPr>
        <p:sp>
          <p:nvSpPr>
            <p:cNvPr id="6" name="TextBox 5"/>
            <p:cNvSpPr txBox="1"/>
            <p:nvPr/>
          </p:nvSpPr>
          <p:spPr>
            <a:xfrm>
              <a:off x="2667000" y="3962400"/>
              <a:ext cx="3581400" cy="1754326"/>
            </a:xfrm>
            <a:prstGeom prst="rect">
              <a:avLst/>
            </a:prstGeom>
            <a:noFill/>
            <a:ln w="31750">
              <a:solidFill>
                <a:schemeClr val="accent1">
                  <a:shade val="50000"/>
                </a:schemeClr>
              </a:solidFill>
            </a:ln>
          </p:spPr>
          <p:txBody>
            <a:bodyPr wrap="square" rtlCol="0">
              <a:spAutoFit/>
            </a:bodyPr>
            <a:lstStyle/>
            <a:p>
              <a:r>
                <a:rPr lang="en-US" dirty="0" smtClean="0"/>
                <a:t>Personification of the Past: the past should bury its dead, meaning we should not let the past hinder us in the present. We need to leave the past behind us: the mistakes and pain.</a:t>
              </a:r>
              <a:endParaRPr lang="en-US" dirty="0"/>
            </a:p>
          </p:txBody>
        </p:sp>
        <p:sp>
          <p:nvSpPr>
            <p:cNvPr id="7" name="Rectangle 6"/>
            <p:cNvSpPr/>
            <p:nvPr/>
          </p:nvSpPr>
          <p:spPr>
            <a:xfrm>
              <a:off x="2743200" y="1981200"/>
              <a:ext cx="3505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304800" y="3048000"/>
            <a:ext cx="2286000" cy="1837730"/>
            <a:chOff x="304800" y="3048000"/>
            <a:chExt cx="2286000" cy="1837730"/>
          </a:xfrm>
        </p:grpSpPr>
        <p:sp>
          <p:nvSpPr>
            <p:cNvPr id="9" name="TextBox 8"/>
            <p:cNvSpPr txBox="1"/>
            <p:nvPr/>
          </p:nvSpPr>
          <p:spPr>
            <a:xfrm>
              <a:off x="381000" y="3962400"/>
              <a:ext cx="1981200" cy="923330"/>
            </a:xfrm>
            <a:prstGeom prst="rect">
              <a:avLst/>
            </a:prstGeom>
            <a:noFill/>
            <a:ln w="31750">
              <a:solidFill>
                <a:schemeClr val="accent1">
                  <a:shade val="50000"/>
                </a:schemeClr>
              </a:solidFill>
            </a:ln>
          </p:spPr>
          <p:txBody>
            <a:bodyPr wrap="square" rtlCol="0">
              <a:spAutoFit/>
            </a:bodyPr>
            <a:lstStyle/>
            <a:p>
              <a:r>
                <a:rPr lang="en-US" dirty="0" smtClean="0"/>
                <a:t>Romantic Ideals:</a:t>
              </a:r>
            </a:p>
            <a:p>
              <a:r>
                <a:rPr lang="en-US" dirty="0" smtClean="0"/>
                <a:t>Intuition and Individualism</a:t>
              </a:r>
              <a:endParaRPr lang="en-US" dirty="0"/>
            </a:p>
          </p:txBody>
        </p:sp>
        <p:sp>
          <p:nvSpPr>
            <p:cNvPr id="10" name="Rectangle 9"/>
            <p:cNvSpPr/>
            <p:nvPr/>
          </p:nvSpPr>
          <p:spPr>
            <a:xfrm>
              <a:off x="304800" y="3048000"/>
              <a:ext cx="22860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p:cNvSpPr txBox="1"/>
          <p:nvPr/>
        </p:nvSpPr>
        <p:spPr>
          <a:xfrm>
            <a:off x="6553200" y="1981200"/>
            <a:ext cx="2286000" cy="923330"/>
          </a:xfrm>
          <a:prstGeom prst="rect">
            <a:avLst/>
          </a:prstGeom>
          <a:noFill/>
          <a:ln w="31750">
            <a:solidFill>
              <a:schemeClr val="accent1">
                <a:shade val="50000"/>
              </a:schemeClr>
            </a:solidFill>
          </a:ln>
        </p:spPr>
        <p:txBody>
          <a:bodyPr wrap="square" rtlCol="0">
            <a:spAutoFit/>
          </a:bodyPr>
          <a:lstStyle/>
          <a:p>
            <a:r>
              <a:rPr lang="en-US" dirty="0" smtClean="0"/>
              <a:t>I noticed the contrast of the </a:t>
            </a:r>
            <a:r>
              <a:rPr lang="en-US" i="1" dirty="0" smtClean="0"/>
              <a:t>living</a:t>
            </a:r>
            <a:r>
              <a:rPr lang="en-US" dirty="0" smtClean="0"/>
              <a:t> Present and the </a:t>
            </a:r>
            <a:r>
              <a:rPr lang="en-US" i="1" dirty="0" smtClean="0"/>
              <a:t>dead </a:t>
            </a:r>
            <a:r>
              <a:rPr lang="en-US" dirty="0" smtClean="0"/>
              <a:t>Past.</a:t>
            </a:r>
            <a:endParaRPr lang="en-US" dirty="0"/>
          </a:p>
        </p:txBody>
      </p:sp>
      <p:grpSp>
        <p:nvGrpSpPr>
          <p:cNvPr id="15" name="Group 14"/>
          <p:cNvGrpSpPr/>
          <p:nvPr/>
        </p:nvGrpSpPr>
        <p:grpSpPr>
          <a:xfrm>
            <a:off x="3581400" y="3048000"/>
            <a:ext cx="5257800" cy="2384524"/>
            <a:chOff x="3581400" y="3048000"/>
            <a:chExt cx="5257800" cy="2384524"/>
          </a:xfrm>
        </p:grpSpPr>
        <p:sp>
          <p:nvSpPr>
            <p:cNvPr id="13" name="TextBox 12"/>
            <p:cNvSpPr txBox="1"/>
            <p:nvPr/>
          </p:nvSpPr>
          <p:spPr>
            <a:xfrm>
              <a:off x="6553200" y="3124200"/>
              <a:ext cx="2286000" cy="2308324"/>
            </a:xfrm>
            <a:prstGeom prst="rect">
              <a:avLst/>
            </a:prstGeom>
            <a:noFill/>
            <a:ln w="31750">
              <a:solidFill>
                <a:schemeClr val="accent1">
                  <a:shade val="50000"/>
                </a:schemeClr>
              </a:solidFill>
            </a:ln>
          </p:spPr>
          <p:txBody>
            <a:bodyPr wrap="square" rtlCol="0">
              <a:spAutoFit/>
            </a:bodyPr>
            <a:lstStyle/>
            <a:p>
              <a:r>
                <a:rPr lang="en-US" dirty="0" smtClean="0"/>
                <a:t>Connects again with the religious tone of the poem; it’s a Psalm of life. We are accountable to God for what we do with our lives. He’s watching us.</a:t>
              </a:r>
              <a:endParaRPr lang="en-US" dirty="0"/>
            </a:p>
          </p:txBody>
        </p:sp>
        <p:sp>
          <p:nvSpPr>
            <p:cNvPr id="14" name="Rectangle 13"/>
            <p:cNvSpPr/>
            <p:nvPr/>
          </p:nvSpPr>
          <p:spPr>
            <a:xfrm>
              <a:off x="3581400" y="3048000"/>
              <a:ext cx="2743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0457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1+#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295400"/>
            <a:ext cx="8153400" cy="2308324"/>
          </a:xfrm>
          <a:prstGeom prst="rect">
            <a:avLst/>
          </a:prstGeom>
          <a:noFill/>
        </p:spPr>
        <p:txBody>
          <a:bodyPr wrap="square" rtlCol="0">
            <a:spAutoFit/>
          </a:bodyPr>
          <a:lstStyle/>
          <a:p>
            <a:r>
              <a:rPr lang="en-US" sz="3600" dirty="0" smtClean="0"/>
              <a:t>Lives of great men all remind us </a:t>
            </a:r>
          </a:p>
          <a:p>
            <a:r>
              <a:rPr lang="en-US" sz="3600" dirty="0" smtClean="0"/>
              <a:t>We can make our lives sublime, </a:t>
            </a:r>
          </a:p>
          <a:p>
            <a:r>
              <a:rPr lang="en-US" sz="3600" dirty="0" smtClean="0"/>
              <a:t>And, departing, leave behind us </a:t>
            </a:r>
          </a:p>
          <a:p>
            <a:r>
              <a:rPr lang="en-US" sz="3600" dirty="0" smtClean="0">
                <a:hlinkClick r:id="rId2" action="ppaction://hlinksldjump"/>
              </a:rPr>
              <a:t>Footprints on the sands of time</a:t>
            </a:r>
            <a:r>
              <a:rPr lang="en-US" sz="3600" dirty="0" smtClean="0"/>
              <a:t>; </a:t>
            </a:r>
            <a:endParaRPr lang="en-US" sz="3600" dirty="0"/>
          </a:p>
        </p:txBody>
      </p:sp>
      <p:grpSp>
        <p:nvGrpSpPr>
          <p:cNvPr id="5" name="Group 4"/>
          <p:cNvGrpSpPr/>
          <p:nvPr/>
        </p:nvGrpSpPr>
        <p:grpSpPr>
          <a:xfrm>
            <a:off x="7620000" y="1981200"/>
            <a:ext cx="1219200" cy="533400"/>
            <a:chOff x="6858000" y="1981200"/>
            <a:chExt cx="1219200" cy="533400"/>
          </a:xfrm>
        </p:grpSpPr>
        <p:sp>
          <p:nvSpPr>
            <p:cNvPr id="3" name="TextBox 2"/>
            <p:cNvSpPr txBox="1"/>
            <p:nvPr/>
          </p:nvSpPr>
          <p:spPr>
            <a:xfrm>
              <a:off x="6934200" y="2057400"/>
              <a:ext cx="1143000" cy="369332"/>
            </a:xfrm>
            <a:prstGeom prst="rect">
              <a:avLst/>
            </a:prstGeom>
            <a:noFill/>
          </p:spPr>
          <p:txBody>
            <a:bodyPr wrap="square" rtlCol="0">
              <a:spAutoFit/>
            </a:bodyPr>
            <a:lstStyle/>
            <a:p>
              <a:r>
                <a:rPr lang="en-US" dirty="0" smtClean="0"/>
                <a:t>Heavenly</a:t>
              </a:r>
              <a:endParaRPr lang="en-US" dirty="0"/>
            </a:p>
          </p:txBody>
        </p:sp>
        <p:sp>
          <p:nvSpPr>
            <p:cNvPr id="4" name="Oval 3"/>
            <p:cNvSpPr/>
            <p:nvPr/>
          </p:nvSpPr>
          <p:spPr>
            <a:xfrm>
              <a:off x="6858000" y="1981200"/>
              <a:ext cx="12192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Connector 7"/>
          <p:cNvCxnSpPr/>
          <p:nvPr/>
        </p:nvCxnSpPr>
        <p:spPr>
          <a:xfrm>
            <a:off x="5334000" y="2362200"/>
            <a:ext cx="1371600" cy="0"/>
          </a:xfrm>
          <a:prstGeom prst="line">
            <a:avLst/>
          </a:prstGeom>
          <a:ln w="25400"/>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4648200" y="1371600"/>
            <a:ext cx="4267200" cy="4068128"/>
            <a:chOff x="3886200" y="1371600"/>
            <a:chExt cx="4267200" cy="4068128"/>
          </a:xfrm>
        </p:grpSpPr>
        <p:sp>
          <p:nvSpPr>
            <p:cNvPr id="9" name="Oval 8"/>
            <p:cNvSpPr/>
            <p:nvPr/>
          </p:nvSpPr>
          <p:spPr>
            <a:xfrm>
              <a:off x="5715000" y="1371600"/>
              <a:ext cx="5334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715000" y="2438400"/>
              <a:ext cx="5334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86200" y="3962400"/>
              <a:ext cx="4267200" cy="1477328"/>
            </a:xfrm>
            <a:prstGeom prst="rect">
              <a:avLst/>
            </a:prstGeom>
            <a:noFill/>
            <a:ln w="31750">
              <a:solidFill>
                <a:schemeClr val="accent1">
                  <a:shade val="50000"/>
                </a:schemeClr>
              </a:solidFill>
            </a:ln>
          </p:spPr>
          <p:txBody>
            <a:bodyPr wrap="square" rtlCol="0">
              <a:spAutoFit/>
            </a:bodyPr>
            <a:lstStyle/>
            <a:p>
              <a:r>
                <a:rPr lang="en-US" dirty="0" smtClean="0"/>
                <a:t>The use of the same word for the rhyme in lines 1 &amp; 3 in this stanza suggests the universal meaning of the poem—the lesson is for all of US, not just the speaker of the poem.</a:t>
              </a:r>
              <a:endParaRPr lang="en-US" dirty="0"/>
            </a:p>
          </p:txBody>
        </p:sp>
      </p:grpSp>
      <p:sp>
        <p:nvSpPr>
          <p:cNvPr id="13" name="TextBox 12"/>
          <p:cNvSpPr txBox="1"/>
          <p:nvPr/>
        </p:nvSpPr>
        <p:spPr>
          <a:xfrm>
            <a:off x="1066800" y="3962400"/>
            <a:ext cx="3352800" cy="1200329"/>
          </a:xfrm>
          <a:prstGeom prst="rect">
            <a:avLst/>
          </a:prstGeom>
          <a:noFill/>
          <a:ln w="31750">
            <a:solidFill>
              <a:schemeClr val="accent1">
                <a:shade val="50000"/>
              </a:schemeClr>
            </a:solidFill>
          </a:ln>
        </p:spPr>
        <p:txBody>
          <a:bodyPr wrap="square" rtlCol="0">
            <a:spAutoFit/>
          </a:bodyPr>
          <a:lstStyle/>
          <a:p>
            <a:r>
              <a:rPr lang="en-US" dirty="0" smtClean="0"/>
              <a:t>Who are some of these “great men”? Who are our inspirations in life and what makes them great?</a:t>
            </a:r>
            <a:endParaRPr lang="en-US" dirty="0"/>
          </a:p>
        </p:txBody>
      </p:sp>
      <p:sp>
        <p:nvSpPr>
          <p:cNvPr id="14" name="Curved Right Arrow 13"/>
          <p:cNvSpPr/>
          <p:nvPr/>
        </p:nvSpPr>
        <p:spPr>
          <a:xfrm>
            <a:off x="76200" y="1600200"/>
            <a:ext cx="990600" cy="2819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ight Arrow 14"/>
          <p:cNvSpPr/>
          <p:nvPr/>
        </p:nvSpPr>
        <p:spPr>
          <a:xfrm>
            <a:off x="6553200" y="5867400"/>
            <a:ext cx="1905000" cy="8382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553200" y="6096000"/>
            <a:ext cx="1676400" cy="369332"/>
          </a:xfrm>
          <a:prstGeom prst="rect">
            <a:avLst/>
          </a:prstGeom>
          <a:noFill/>
        </p:spPr>
        <p:txBody>
          <a:bodyPr wrap="square" rtlCol="0">
            <a:spAutoFit/>
          </a:bodyPr>
          <a:lstStyle/>
          <a:p>
            <a:r>
              <a:rPr lang="en-US" dirty="0" smtClean="0">
                <a:hlinkClick r:id="rId3" action="ppaction://hlinksldjump"/>
              </a:rPr>
              <a:t>Next Stanza</a:t>
            </a:r>
            <a:endParaRPr lang="en-US" dirty="0"/>
          </a:p>
        </p:txBody>
      </p:sp>
    </p:spTree>
    <p:extLst>
      <p:ext uri="{BB962C8B-B14F-4D97-AF65-F5344CB8AC3E}">
        <p14:creationId xmlns:p14="http://schemas.microsoft.com/office/powerpoint/2010/main" val="150457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0 0  L 0.25 0  E" pathEditMode="relative" ptsTypes="">
                                      <p:cBhvr>
                                        <p:cTn id="6" dur="2000" fill="hold"/>
                                        <p:tgtEl>
                                          <p:spTgt spid="8"/>
                                        </p:tgtEl>
                                        <p:attrNameLst>
                                          <p:attrName>ppt_x</p:attrName>
                                          <p:attrName>ppt_y</p:attrName>
                                        </p:attrNameLst>
                                      </p:cBhvr>
                                    </p:animMotion>
                                  </p:childTnLst>
                                </p:cTn>
                              </p:par>
                              <p:par>
                                <p:cTn id="7" presetID="2" presetClass="entr" presetSubtype="2" fill="hold" nodeType="withEffect">
                                  <p:stCondLst>
                                    <p:cond delay="0"/>
                                  </p:stCondLst>
                                  <p:childTnLst>
                                    <p:set>
                                      <p:cBhvr>
                                        <p:cTn id="8" dur="1" fill="hold">
                                          <p:stCondLst>
                                            <p:cond delay="0"/>
                                          </p:stCondLst>
                                        </p:cTn>
                                        <p:tgtEl>
                                          <p:spTgt spid="5"/>
                                        </p:tgtEl>
                                        <p:attrNameLst>
                                          <p:attrName>style.visibility</p:attrName>
                                        </p:attrNameLst>
                                      </p:cBhvr>
                                      <p:to>
                                        <p:strVal val="visible"/>
                                      </p:to>
                                    </p:set>
                                    <p:anim calcmode="lin" valueType="num">
                                      <p:cBhvr additive="base">
                                        <p:cTn id="9" dur="500" fill="hold"/>
                                        <p:tgtEl>
                                          <p:spTgt spid="5"/>
                                        </p:tgtEl>
                                        <p:attrNameLst>
                                          <p:attrName>ppt_x</p:attrName>
                                        </p:attrNameLst>
                                      </p:cBhvr>
                                      <p:tavLst>
                                        <p:tav tm="0">
                                          <p:val>
                                            <p:strVal val="1+#ppt_w/2"/>
                                          </p:val>
                                        </p:tav>
                                        <p:tav tm="100000">
                                          <p:val>
                                            <p:strVal val="#ppt_x"/>
                                          </p:val>
                                        </p:tav>
                                      </p:tavLst>
                                    </p:anim>
                                    <p:anim calcmode="lin" valueType="num">
                                      <p:cBhvr additive="base">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1000" fill="hold"/>
                                        <p:tgtEl>
                                          <p:spTgt spid="14"/>
                                        </p:tgtEl>
                                        <p:attrNameLst>
                                          <p:attrName>ppt_w</p:attrName>
                                        </p:attrNameLst>
                                      </p:cBhvr>
                                      <p:tavLst>
                                        <p:tav tm="0">
                                          <p:val>
                                            <p:strVal val="#ppt_w*0.70"/>
                                          </p:val>
                                        </p:tav>
                                        <p:tav tm="100000">
                                          <p:val>
                                            <p:strVal val="#ppt_w"/>
                                          </p:val>
                                        </p:tav>
                                      </p:tavLst>
                                    </p:anim>
                                    <p:anim calcmode="lin" valueType="num">
                                      <p:cBhvr>
                                        <p:cTn id="20" dur="1000" fill="hold"/>
                                        <p:tgtEl>
                                          <p:spTgt spid="14"/>
                                        </p:tgtEl>
                                        <p:attrNameLst>
                                          <p:attrName>ppt_h</p:attrName>
                                        </p:attrNameLst>
                                      </p:cBhvr>
                                      <p:tavLst>
                                        <p:tav tm="0">
                                          <p:val>
                                            <p:strVal val="#ppt_h"/>
                                          </p:val>
                                        </p:tav>
                                        <p:tav tm="100000">
                                          <p:val>
                                            <p:strVal val="#ppt_h"/>
                                          </p:val>
                                        </p:tav>
                                      </p:tavLst>
                                    </p:anim>
                                    <p:animEffect transition="in" filter="fade">
                                      <p:cBhvr>
                                        <p:cTn id="21" dur="1000"/>
                                        <p:tgtEl>
                                          <p:spTgt spid="14"/>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Footprints in the Sand"/>
          <p:cNvPicPr>
            <a:picLocks noChangeAspect="1" noChangeArrowheads="1"/>
          </p:cNvPicPr>
          <p:nvPr/>
        </p:nvPicPr>
        <p:blipFill>
          <a:blip r:embed="rId2" cstate="print"/>
          <a:srcRect/>
          <a:stretch>
            <a:fillRect/>
          </a:stretch>
        </p:blipFill>
        <p:spPr bwMode="auto">
          <a:xfrm>
            <a:off x="3943350" y="0"/>
            <a:ext cx="5200650" cy="7343775"/>
          </a:xfrm>
          <a:prstGeom prst="rect">
            <a:avLst/>
          </a:prstGeom>
          <a:noFill/>
        </p:spPr>
      </p:pic>
      <p:sp>
        <p:nvSpPr>
          <p:cNvPr id="3" name="TextBox 2"/>
          <p:cNvSpPr txBox="1"/>
          <p:nvPr/>
        </p:nvSpPr>
        <p:spPr>
          <a:xfrm>
            <a:off x="304800" y="304800"/>
            <a:ext cx="3124200" cy="4247317"/>
          </a:xfrm>
          <a:prstGeom prst="rect">
            <a:avLst/>
          </a:prstGeom>
          <a:noFill/>
        </p:spPr>
        <p:txBody>
          <a:bodyPr wrap="square" rtlCol="0">
            <a:spAutoFit/>
          </a:bodyPr>
          <a:lstStyle/>
          <a:p>
            <a:r>
              <a:rPr lang="en-US" dirty="0" smtClean="0"/>
              <a:t>This line reminded me of the poem “Footprints in the Sand,” even though technically they aren’t saying the same thing. </a:t>
            </a:r>
          </a:p>
          <a:p>
            <a:r>
              <a:rPr lang="en-US" dirty="0" smtClean="0"/>
              <a:t>Longfellow’s poem is talking about the mark we make on the world, while in the poem, the footprints belong to God who carries us through life’s difficult times.</a:t>
            </a:r>
          </a:p>
          <a:p>
            <a:r>
              <a:rPr lang="en-US" dirty="0" smtClean="0"/>
              <a:t>When I think of the footprints in the sand, I also think about how they are easily washed away. Is our mark on the world that superficial?</a:t>
            </a:r>
            <a:endParaRPr lang="en-US" dirty="0"/>
          </a:p>
        </p:txBody>
      </p:sp>
      <p:sp>
        <p:nvSpPr>
          <p:cNvPr id="4" name="Left Arrow 3"/>
          <p:cNvSpPr/>
          <p:nvPr/>
        </p:nvSpPr>
        <p:spPr>
          <a:xfrm>
            <a:off x="457200" y="5562600"/>
            <a:ext cx="2133600" cy="9144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38200" y="5867400"/>
            <a:ext cx="1676400" cy="369332"/>
          </a:xfrm>
          <a:prstGeom prst="rect">
            <a:avLst/>
          </a:prstGeom>
          <a:noFill/>
        </p:spPr>
        <p:txBody>
          <a:bodyPr wrap="square" rtlCol="0">
            <a:spAutoFit/>
          </a:bodyPr>
          <a:lstStyle/>
          <a:p>
            <a:r>
              <a:rPr lang="en-US" dirty="0" smtClean="0">
                <a:hlinkClick r:id="rId3" action="ppaction://hlinksldjump"/>
              </a:rPr>
              <a:t>Previous Slide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295400"/>
            <a:ext cx="8153400" cy="2308324"/>
          </a:xfrm>
          <a:prstGeom prst="rect">
            <a:avLst/>
          </a:prstGeom>
          <a:noFill/>
        </p:spPr>
        <p:txBody>
          <a:bodyPr wrap="square" rtlCol="0">
            <a:spAutoFit/>
          </a:bodyPr>
          <a:lstStyle/>
          <a:p>
            <a:r>
              <a:rPr lang="en-US" sz="3600" dirty="0" smtClean="0"/>
              <a:t>Footprints, that perhaps another, </a:t>
            </a:r>
          </a:p>
          <a:p>
            <a:r>
              <a:rPr lang="en-US" sz="3600" dirty="0" smtClean="0"/>
              <a:t>Sailing o'er life's solemn main, </a:t>
            </a:r>
          </a:p>
          <a:p>
            <a:r>
              <a:rPr lang="en-US" sz="3600" dirty="0" smtClean="0"/>
              <a:t>A forlorn and shipwrecked brother, </a:t>
            </a:r>
          </a:p>
          <a:p>
            <a:r>
              <a:rPr lang="en-US" sz="3600" dirty="0" smtClean="0"/>
              <a:t>Seeing, shall take heart again. </a:t>
            </a:r>
            <a:endParaRPr lang="en-US" sz="3600" dirty="0"/>
          </a:p>
        </p:txBody>
      </p:sp>
      <p:sp>
        <p:nvSpPr>
          <p:cNvPr id="3" name="TextBox 2"/>
          <p:cNvSpPr txBox="1"/>
          <p:nvPr/>
        </p:nvSpPr>
        <p:spPr>
          <a:xfrm>
            <a:off x="533400" y="3733800"/>
            <a:ext cx="3352800" cy="2862322"/>
          </a:xfrm>
          <a:prstGeom prst="rect">
            <a:avLst/>
          </a:prstGeom>
          <a:noFill/>
          <a:ln w="31750">
            <a:solidFill>
              <a:schemeClr val="accent1">
                <a:shade val="50000"/>
              </a:schemeClr>
            </a:solidFill>
          </a:ln>
        </p:spPr>
        <p:txBody>
          <a:bodyPr wrap="square" rtlCol="0">
            <a:spAutoFit/>
          </a:bodyPr>
          <a:lstStyle/>
          <a:p>
            <a:r>
              <a:rPr lang="en-US" dirty="0" smtClean="0"/>
              <a:t>Here, Longfellow uses the extended metaphor of the ship on the ocean: The person’s journey is characterized as “sailing,” and his journey is on the “main,” or the open ocean. Also, the person is “shipwrecked,” indicating that are facing a great struggle, which threatens to destroy him. </a:t>
            </a:r>
            <a:endParaRPr lang="en-US" dirty="0"/>
          </a:p>
        </p:txBody>
      </p:sp>
      <p:grpSp>
        <p:nvGrpSpPr>
          <p:cNvPr id="6" name="Group 5"/>
          <p:cNvGrpSpPr/>
          <p:nvPr/>
        </p:nvGrpSpPr>
        <p:grpSpPr>
          <a:xfrm>
            <a:off x="304800" y="2971800"/>
            <a:ext cx="7162800" cy="1408331"/>
            <a:chOff x="304800" y="2971800"/>
            <a:chExt cx="7162800" cy="1408331"/>
          </a:xfrm>
        </p:grpSpPr>
        <p:sp>
          <p:nvSpPr>
            <p:cNvPr id="4" name="TextBox 3"/>
            <p:cNvSpPr txBox="1"/>
            <p:nvPr/>
          </p:nvSpPr>
          <p:spPr>
            <a:xfrm>
              <a:off x="4648200" y="3733800"/>
              <a:ext cx="2819400" cy="646331"/>
            </a:xfrm>
            <a:prstGeom prst="rect">
              <a:avLst/>
            </a:prstGeom>
            <a:noFill/>
            <a:ln w="31750">
              <a:solidFill>
                <a:schemeClr val="accent1">
                  <a:shade val="50000"/>
                </a:schemeClr>
              </a:solidFill>
            </a:ln>
          </p:spPr>
          <p:txBody>
            <a:bodyPr wrap="square" rtlCol="0">
              <a:spAutoFit/>
            </a:bodyPr>
            <a:lstStyle/>
            <a:p>
              <a:r>
                <a:rPr lang="en-US" dirty="0" smtClean="0"/>
                <a:t>The lives we live can be an inspiration to others.</a:t>
              </a:r>
              <a:endParaRPr lang="en-US" dirty="0"/>
            </a:p>
          </p:txBody>
        </p:sp>
        <p:sp>
          <p:nvSpPr>
            <p:cNvPr id="5" name="Rectangle 4"/>
            <p:cNvSpPr/>
            <p:nvPr/>
          </p:nvSpPr>
          <p:spPr>
            <a:xfrm>
              <a:off x="304800" y="2971800"/>
              <a:ext cx="55626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0457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295400"/>
            <a:ext cx="8153400" cy="2308324"/>
          </a:xfrm>
          <a:prstGeom prst="rect">
            <a:avLst/>
          </a:prstGeom>
          <a:noFill/>
        </p:spPr>
        <p:txBody>
          <a:bodyPr wrap="square" rtlCol="0">
            <a:spAutoFit/>
          </a:bodyPr>
          <a:lstStyle/>
          <a:p>
            <a:r>
              <a:rPr lang="en-US" sz="3600" dirty="0" smtClean="0"/>
              <a:t>Let us, then, be up and doing, </a:t>
            </a:r>
          </a:p>
          <a:p>
            <a:r>
              <a:rPr lang="en-US" sz="3600" dirty="0" smtClean="0"/>
              <a:t>With a heart for any fate; </a:t>
            </a:r>
          </a:p>
          <a:p>
            <a:r>
              <a:rPr lang="en-US" sz="3600" dirty="0" smtClean="0"/>
              <a:t>Still achieving, still pursuing </a:t>
            </a:r>
          </a:p>
          <a:p>
            <a:r>
              <a:rPr lang="en-US" sz="3600" dirty="0" smtClean="0"/>
              <a:t>Learn to labor and to wait.</a:t>
            </a:r>
            <a:endParaRPr lang="en-US" sz="3600" dirty="0"/>
          </a:p>
        </p:txBody>
      </p:sp>
      <p:grpSp>
        <p:nvGrpSpPr>
          <p:cNvPr id="5" name="Group 4"/>
          <p:cNvGrpSpPr/>
          <p:nvPr/>
        </p:nvGrpSpPr>
        <p:grpSpPr>
          <a:xfrm>
            <a:off x="2590800" y="304800"/>
            <a:ext cx="6248400" cy="2031325"/>
            <a:chOff x="2590800" y="304800"/>
            <a:chExt cx="6248400" cy="2031325"/>
          </a:xfrm>
        </p:grpSpPr>
        <p:sp>
          <p:nvSpPr>
            <p:cNvPr id="3" name="TextBox 2"/>
            <p:cNvSpPr txBox="1"/>
            <p:nvPr/>
          </p:nvSpPr>
          <p:spPr>
            <a:xfrm>
              <a:off x="6019800" y="304800"/>
              <a:ext cx="2819400" cy="2031325"/>
            </a:xfrm>
            <a:prstGeom prst="rect">
              <a:avLst/>
            </a:prstGeom>
            <a:noFill/>
            <a:ln w="31750">
              <a:solidFill>
                <a:schemeClr val="accent1">
                  <a:shade val="50000"/>
                </a:schemeClr>
              </a:solidFill>
            </a:ln>
          </p:spPr>
          <p:txBody>
            <a:bodyPr wrap="square" rtlCol="0">
              <a:spAutoFit/>
            </a:bodyPr>
            <a:lstStyle/>
            <a:p>
              <a:r>
                <a:rPr lang="en-US" dirty="0" smtClean="0"/>
                <a:t>The poem advocates action, regardless of what the result may be. This is reminiscent of an excerpt from Ben Franklin’s “The Way of Wealth” from about a century prior.</a:t>
              </a:r>
              <a:endParaRPr lang="en-US" dirty="0"/>
            </a:p>
          </p:txBody>
        </p:sp>
        <p:sp>
          <p:nvSpPr>
            <p:cNvPr id="4" name="Rectangle 3"/>
            <p:cNvSpPr/>
            <p:nvPr/>
          </p:nvSpPr>
          <p:spPr>
            <a:xfrm>
              <a:off x="2590800" y="1371600"/>
              <a:ext cx="32766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Rectangle 5"/>
          <p:cNvSpPr/>
          <p:nvPr/>
        </p:nvSpPr>
        <p:spPr>
          <a:xfrm>
            <a:off x="228600" y="2971800"/>
            <a:ext cx="5029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57200" y="3886200"/>
            <a:ext cx="7924800" cy="2585323"/>
          </a:xfrm>
          <a:prstGeom prst="rect">
            <a:avLst/>
          </a:prstGeom>
          <a:noFill/>
          <a:ln w="31750">
            <a:solidFill>
              <a:schemeClr val="accent1">
                <a:shade val="50000"/>
              </a:schemeClr>
            </a:solidFill>
          </a:ln>
        </p:spPr>
        <p:txBody>
          <a:bodyPr wrap="square" rtlCol="0">
            <a:spAutoFit/>
          </a:bodyPr>
          <a:lstStyle/>
          <a:p>
            <a:r>
              <a:rPr lang="en-US" dirty="0" smtClean="0"/>
              <a:t>One contrast between Longfellow’s poem and Franklin’s excerpt, according to </a:t>
            </a:r>
            <a:r>
              <a:rPr lang="en-US" dirty="0" smtClean="0">
                <a:hlinkClick r:id="rId2" action="ppaction://hlinksldjump"/>
              </a:rPr>
              <a:t>Peck</a:t>
            </a:r>
            <a:r>
              <a:rPr lang="en-US" dirty="0" smtClean="0"/>
              <a:t>, is the lack of purpose in Longfellow’s admonition. He says to “be up and doing,” but he never says </a:t>
            </a:r>
            <a:r>
              <a:rPr lang="en-US" i="1" dirty="0" smtClean="0"/>
              <a:t>what</a:t>
            </a:r>
            <a:r>
              <a:rPr lang="en-US" dirty="0" smtClean="0"/>
              <a:t> we are to be doing. In Franklin’s day the Puritan values were still dominant, and the reward for hard work was evident: success and wealth. However, by Longfellow’s day, industrialization made work much more repetitive and less rewarding. No reward is promised in Longfellow’s poem. We are to labor and wait. In a way, Peck sees Longfellow as glossing over the working conditions of factory workers. “Just keep working,” he seems to say, “for the sake of working.”</a:t>
            </a:r>
            <a:endParaRPr lang="en-US" dirty="0"/>
          </a:p>
        </p:txBody>
      </p:sp>
    </p:spTree>
    <p:extLst>
      <p:ext uri="{BB962C8B-B14F-4D97-AF65-F5344CB8AC3E}">
        <p14:creationId xmlns:p14="http://schemas.microsoft.com/office/powerpoint/2010/main" val="150457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4114800" cy="5262979"/>
          </a:xfrm>
          <a:prstGeom prst="rect">
            <a:avLst/>
          </a:prstGeom>
          <a:noFill/>
        </p:spPr>
        <p:txBody>
          <a:bodyPr wrap="square" rtlCol="0">
            <a:spAutoFit/>
          </a:bodyPr>
          <a:lstStyle/>
          <a:p>
            <a:r>
              <a:rPr lang="en-US" sz="2400" dirty="0" smtClean="0"/>
              <a:t>If time be of all things the most precious, </a:t>
            </a:r>
            <a:r>
              <a:rPr lang="en-US" sz="2400" i="1" dirty="0" smtClean="0"/>
              <a:t>wasting time</a:t>
            </a:r>
            <a:r>
              <a:rPr lang="en-US" sz="2400" dirty="0" smtClean="0"/>
              <a:t> must be, as Poor Richard says, </a:t>
            </a:r>
            <a:r>
              <a:rPr lang="en-US" sz="2400" i="1" dirty="0" smtClean="0"/>
              <a:t>the greatest prodigality</a:t>
            </a:r>
            <a:r>
              <a:rPr lang="en-US" sz="2400" dirty="0" smtClean="0"/>
              <a:t>, since, as he elsewhere tells us, </a:t>
            </a:r>
            <a:r>
              <a:rPr lang="en-US" sz="2400" i="1" dirty="0" smtClean="0"/>
              <a:t>lost time is never found again</a:t>
            </a:r>
            <a:r>
              <a:rPr lang="en-US" sz="2400" dirty="0" smtClean="0"/>
              <a:t>, and what we call </a:t>
            </a:r>
            <a:r>
              <a:rPr lang="en-US" sz="2400" i="1" dirty="0" smtClean="0"/>
              <a:t>time-enough, always proves little enough</a:t>
            </a:r>
            <a:r>
              <a:rPr lang="en-US" sz="2400" dirty="0" smtClean="0"/>
              <a:t>: let us then be up and be doing, and doing to the purpose; so by diligence shall we do more with less perplexity. </a:t>
            </a:r>
            <a:r>
              <a:rPr lang="en-US" sz="2400" i="1" dirty="0" smtClean="0"/>
              <a:t>Sloth makes all things difficult, but industry all easy</a:t>
            </a:r>
            <a:r>
              <a:rPr lang="en-US" sz="2400" dirty="0" smtClean="0"/>
              <a:t>.</a:t>
            </a:r>
            <a:endParaRPr lang="en-US" sz="2400" dirty="0"/>
          </a:p>
        </p:txBody>
      </p:sp>
      <p:pic>
        <p:nvPicPr>
          <p:cNvPr id="25602" name="Picture 2" descr="Image Detail"/>
          <p:cNvPicPr>
            <a:picLocks noChangeAspect="1" noChangeArrowheads="1"/>
          </p:cNvPicPr>
          <p:nvPr/>
        </p:nvPicPr>
        <p:blipFill>
          <a:blip r:embed="rId2" cstate="print"/>
          <a:srcRect/>
          <a:stretch>
            <a:fillRect/>
          </a:stretch>
        </p:blipFill>
        <p:spPr bwMode="auto">
          <a:xfrm>
            <a:off x="5181600" y="533400"/>
            <a:ext cx="3342801" cy="5276850"/>
          </a:xfrm>
          <a:prstGeom prst="rect">
            <a:avLst/>
          </a:prstGeom>
          <a:noFill/>
        </p:spPr>
      </p:pic>
      <p:sp>
        <p:nvSpPr>
          <p:cNvPr id="4" name="Left Arrow 3"/>
          <p:cNvSpPr/>
          <p:nvPr/>
        </p:nvSpPr>
        <p:spPr>
          <a:xfrm>
            <a:off x="762000" y="5791200"/>
            <a:ext cx="1600200" cy="8382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14400" y="6019800"/>
            <a:ext cx="1524000" cy="369332"/>
          </a:xfrm>
          <a:prstGeom prst="rect">
            <a:avLst/>
          </a:prstGeom>
          <a:noFill/>
        </p:spPr>
        <p:txBody>
          <a:bodyPr wrap="square" rtlCol="0">
            <a:spAutoFit/>
          </a:bodyPr>
          <a:lstStyle/>
          <a:p>
            <a:r>
              <a:rPr lang="en-US" dirty="0" smtClean="0">
                <a:hlinkClick r:id="rId3" action="ppaction://hlinksldjump"/>
              </a:rPr>
              <a:t>Previous Slide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salm of life wordle.jpg"/>
          <p:cNvPicPr>
            <a:picLocks noChangeAspect="1"/>
          </p:cNvPicPr>
          <p:nvPr/>
        </p:nvPicPr>
        <p:blipFill>
          <a:blip r:embed="rId2" cstate="print"/>
          <a:stretch>
            <a:fillRect/>
          </a:stretch>
        </p:blipFill>
        <p:spPr>
          <a:xfrm>
            <a:off x="0" y="304800"/>
            <a:ext cx="9132226" cy="61722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lstStyle/>
          <a:p>
            <a:pPr>
              <a:buNone/>
            </a:pPr>
            <a:r>
              <a:rPr lang="en-US" dirty="0" smtClean="0"/>
              <a:t>Peck, David R. "'Let us, then, be up and doing'. (Essays)." </a:t>
            </a:r>
            <a:r>
              <a:rPr lang="en-US" i="1" dirty="0" smtClean="0"/>
              <a:t>ANQ</a:t>
            </a:r>
            <a:r>
              <a:rPr lang="en-US" dirty="0" smtClean="0"/>
              <a:t> 16.3 (2003): 30+. </a:t>
            </a:r>
            <a:r>
              <a:rPr lang="en-US" i="1" dirty="0" smtClean="0"/>
              <a:t>General </a:t>
            </a:r>
            <a:r>
              <a:rPr lang="en-US" i="1" dirty="0" err="1" smtClean="0"/>
              <a:t>OneFile</a:t>
            </a:r>
            <a:r>
              <a:rPr lang="en-US" dirty="0" smtClean="0"/>
              <a:t>. Web. 8 Mar. 2012.</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Title of the Poem</a:t>
            </a:r>
            <a:endParaRPr lang="en-US" dirty="0"/>
          </a:p>
        </p:txBody>
      </p:sp>
      <p:sp>
        <p:nvSpPr>
          <p:cNvPr id="3" name="Content Placeholder 2"/>
          <p:cNvSpPr>
            <a:spLocks noGrp="1"/>
          </p:cNvSpPr>
          <p:nvPr>
            <p:ph idx="1"/>
          </p:nvPr>
        </p:nvSpPr>
        <p:spPr/>
        <p:txBody>
          <a:bodyPr/>
          <a:lstStyle/>
          <a:p>
            <a:r>
              <a:rPr lang="en-US" dirty="0" smtClean="0"/>
              <a:t>The word “psalm” in the title makes me think that the poem will be religious in nature. There is a book in the Bible called Psalms, many of which focus on the brevity of life. (e.g., Psalm 39:5, Psalm 90:12)</a:t>
            </a:r>
          </a:p>
          <a:p>
            <a:r>
              <a:rPr lang="en-US" dirty="0" smtClean="0"/>
              <a:t>The synecdoche in the subtitle (“heart”) indicates the emotional aspect of the poem. </a:t>
            </a:r>
            <a:endParaRPr lang="en-US" dirty="0"/>
          </a:p>
        </p:txBody>
      </p:sp>
      <p:sp>
        <p:nvSpPr>
          <p:cNvPr id="4" name="Left Arrow 3"/>
          <p:cNvSpPr/>
          <p:nvPr/>
        </p:nvSpPr>
        <p:spPr>
          <a:xfrm>
            <a:off x="990600" y="5562600"/>
            <a:ext cx="1905000" cy="6858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43000" y="5791200"/>
            <a:ext cx="1905000" cy="369332"/>
          </a:xfrm>
          <a:prstGeom prst="rect">
            <a:avLst/>
          </a:prstGeom>
          <a:noFill/>
        </p:spPr>
        <p:txBody>
          <a:bodyPr wrap="square" rtlCol="0">
            <a:spAutoFit/>
          </a:bodyPr>
          <a:lstStyle/>
          <a:p>
            <a:r>
              <a:rPr lang="en-US" dirty="0" smtClean="0">
                <a:hlinkClick r:id="rId2" action="ppaction://hlinksldjump"/>
              </a:rPr>
              <a:t>Back to Title Slide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2057400"/>
            <a:ext cx="6934200" cy="2308324"/>
          </a:xfrm>
          <a:prstGeom prst="rect">
            <a:avLst/>
          </a:prstGeom>
          <a:noFill/>
        </p:spPr>
        <p:txBody>
          <a:bodyPr wrap="square" rtlCol="0">
            <a:spAutoFit/>
          </a:bodyPr>
          <a:lstStyle/>
          <a:p>
            <a:r>
              <a:rPr lang="en-US" sz="3600" dirty="0"/>
              <a:t>Tell me not in mournful </a:t>
            </a:r>
            <a:r>
              <a:rPr lang="en-US" sz="3600" dirty="0">
                <a:solidFill>
                  <a:srgbClr val="0070C0"/>
                </a:solidFill>
              </a:rPr>
              <a:t>numbers</a:t>
            </a:r>
            <a:r>
              <a:rPr lang="en-US" sz="3600" dirty="0"/>
              <a:t>,</a:t>
            </a:r>
            <a:br>
              <a:rPr lang="en-US" sz="3600" dirty="0"/>
            </a:br>
            <a:r>
              <a:rPr lang="en-US" sz="3600" dirty="0"/>
              <a:t>Life is but an </a:t>
            </a:r>
            <a:r>
              <a:rPr lang="en-US" sz="3600" dirty="0">
                <a:solidFill>
                  <a:srgbClr val="92D050"/>
                </a:solidFill>
                <a:hlinkClick r:id="rId2" action="ppaction://hlinksldjump"/>
              </a:rPr>
              <a:t>empty dream</a:t>
            </a:r>
            <a:r>
              <a:rPr lang="en-US" sz="3600" dirty="0"/>
              <a:t>!</a:t>
            </a:r>
            <a:br>
              <a:rPr lang="en-US" sz="3600" dirty="0"/>
            </a:br>
            <a:r>
              <a:rPr lang="en-US" sz="3600" dirty="0"/>
              <a:t>For the soul is dead that </a:t>
            </a:r>
            <a:r>
              <a:rPr lang="en-US" sz="3600" dirty="0">
                <a:solidFill>
                  <a:srgbClr val="92D050"/>
                </a:solidFill>
                <a:hlinkClick r:id="rId2" action="ppaction://hlinksldjump"/>
              </a:rPr>
              <a:t>slumbers</a:t>
            </a:r>
            <a:r>
              <a:rPr lang="en-US" sz="3600" dirty="0"/>
              <a:t>,</a:t>
            </a:r>
            <a:br>
              <a:rPr lang="en-US" sz="3600" dirty="0"/>
            </a:br>
            <a:r>
              <a:rPr lang="en-US" sz="3600" dirty="0"/>
              <a:t>And things are not what they seem.</a:t>
            </a:r>
          </a:p>
        </p:txBody>
      </p:sp>
      <p:grpSp>
        <p:nvGrpSpPr>
          <p:cNvPr id="8" name="Group 7"/>
          <p:cNvGrpSpPr/>
          <p:nvPr/>
        </p:nvGrpSpPr>
        <p:grpSpPr>
          <a:xfrm>
            <a:off x="7429500" y="1828800"/>
            <a:ext cx="1600200" cy="2427565"/>
            <a:chOff x="7429500" y="1828800"/>
            <a:chExt cx="1600200" cy="2427565"/>
          </a:xfrm>
        </p:grpSpPr>
        <p:sp>
          <p:nvSpPr>
            <p:cNvPr id="6" name="TextBox 5"/>
            <p:cNvSpPr txBox="1"/>
            <p:nvPr/>
          </p:nvSpPr>
          <p:spPr>
            <a:xfrm>
              <a:off x="8229600" y="2225040"/>
              <a:ext cx="533400" cy="2031325"/>
            </a:xfrm>
            <a:prstGeom prst="rect">
              <a:avLst/>
            </a:prstGeom>
            <a:noFill/>
          </p:spPr>
          <p:txBody>
            <a:bodyPr wrap="square" rtlCol="0">
              <a:spAutoFit/>
            </a:bodyPr>
            <a:lstStyle/>
            <a:p>
              <a:pPr algn="ctr"/>
              <a:r>
                <a:rPr lang="en-US" dirty="0" smtClean="0"/>
                <a:t>A</a:t>
              </a:r>
            </a:p>
            <a:p>
              <a:pPr algn="ctr"/>
              <a:endParaRPr lang="en-US" dirty="0"/>
            </a:p>
            <a:p>
              <a:pPr algn="ctr"/>
              <a:r>
                <a:rPr lang="en-US" dirty="0" smtClean="0"/>
                <a:t>B</a:t>
              </a:r>
            </a:p>
            <a:p>
              <a:pPr algn="ctr"/>
              <a:endParaRPr lang="en-US" dirty="0"/>
            </a:p>
            <a:p>
              <a:pPr algn="ctr"/>
              <a:r>
                <a:rPr lang="en-US" dirty="0" smtClean="0"/>
                <a:t>A</a:t>
              </a:r>
            </a:p>
            <a:p>
              <a:pPr algn="ctr"/>
              <a:endParaRPr lang="en-US" dirty="0"/>
            </a:p>
            <a:p>
              <a:pPr algn="ctr"/>
              <a:r>
                <a:rPr lang="en-US" dirty="0" smtClean="0"/>
                <a:t>B</a:t>
              </a:r>
              <a:endParaRPr lang="en-US" dirty="0"/>
            </a:p>
          </p:txBody>
        </p:sp>
        <p:sp>
          <p:nvSpPr>
            <p:cNvPr id="7" name="TextBox 6"/>
            <p:cNvSpPr txBox="1"/>
            <p:nvPr/>
          </p:nvSpPr>
          <p:spPr>
            <a:xfrm>
              <a:off x="7429500" y="1828800"/>
              <a:ext cx="1600200" cy="369332"/>
            </a:xfrm>
            <a:prstGeom prst="rect">
              <a:avLst/>
            </a:prstGeom>
            <a:noFill/>
          </p:spPr>
          <p:txBody>
            <a:bodyPr wrap="square" rtlCol="0">
              <a:spAutoFit/>
            </a:bodyPr>
            <a:lstStyle/>
            <a:p>
              <a:r>
                <a:rPr lang="en-US" dirty="0" smtClean="0"/>
                <a:t>Rhyme scheme</a:t>
              </a:r>
              <a:endParaRPr lang="en-US" dirty="0"/>
            </a:p>
          </p:txBody>
        </p:sp>
      </p:grpSp>
      <p:grpSp>
        <p:nvGrpSpPr>
          <p:cNvPr id="12" name="Group 11"/>
          <p:cNvGrpSpPr/>
          <p:nvPr/>
        </p:nvGrpSpPr>
        <p:grpSpPr>
          <a:xfrm>
            <a:off x="5181600" y="685800"/>
            <a:ext cx="2667000" cy="1463040"/>
            <a:chOff x="5181600" y="685800"/>
            <a:chExt cx="2667000" cy="1463040"/>
          </a:xfrm>
        </p:grpSpPr>
        <p:grpSp>
          <p:nvGrpSpPr>
            <p:cNvPr id="10" name="Group 9"/>
            <p:cNvGrpSpPr/>
            <p:nvPr/>
          </p:nvGrpSpPr>
          <p:grpSpPr>
            <a:xfrm>
              <a:off x="5181600" y="685800"/>
              <a:ext cx="2667000" cy="838200"/>
              <a:chOff x="5181600" y="685800"/>
              <a:chExt cx="2667000" cy="838200"/>
            </a:xfrm>
          </p:grpSpPr>
          <p:sp>
            <p:nvSpPr>
              <p:cNvPr id="5" name="TextBox 4"/>
              <p:cNvSpPr txBox="1"/>
              <p:nvPr/>
            </p:nvSpPr>
            <p:spPr>
              <a:xfrm>
                <a:off x="5181600" y="838200"/>
                <a:ext cx="2667000" cy="646331"/>
              </a:xfrm>
              <a:prstGeom prst="rect">
                <a:avLst/>
              </a:prstGeom>
              <a:noFill/>
            </p:spPr>
            <p:txBody>
              <a:bodyPr wrap="square" rtlCol="0">
                <a:spAutoFit/>
              </a:bodyPr>
              <a:lstStyle/>
              <a:p>
                <a:pPr algn="ctr"/>
                <a:r>
                  <a:rPr lang="en-US" dirty="0" smtClean="0"/>
                  <a:t>Metrical feet or lines; verses</a:t>
                </a:r>
                <a:endParaRPr lang="en-US" dirty="0"/>
              </a:p>
            </p:txBody>
          </p:sp>
          <p:sp>
            <p:nvSpPr>
              <p:cNvPr id="9" name="Oval 8"/>
              <p:cNvSpPr/>
              <p:nvPr/>
            </p:nvSpPr>
            <p:spPr>
              <a:xfrm>
                <a:off x="5257800" y="685800"/>
                <a:ext cx="25146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Up Arrow 10"/>
            <p:cNvSpPr/>
            <p:nvPr/>
          </p:nvSpPr>
          <p:spPr>
            <a:xfrm>
              <a:off x="6245086" y="1600200"/>
              <a:ext cx="536713" cy="54864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5829300" y="4815840"/>
            <a:ext cx="3238500" cy="1356360"/>
            <a:chOff x="5524500" y="4815840"/>
            <a:chExt cx="3238500" cy="1356360"/>
          </a:xfrm>
        </p:grpSpPr>
        <p:sp>
          <p:nvSpPr>
            <p:cNvPr id="13" name="TextBox 12"/>
            <p:cNvSpPr txBox="1"/>
            <p:nvPr/>
          </p:nvSpPr>
          <p:spPr>
            <a:xfrm>
              <a:off x="5524500" y="4815840"/>
              <a:ext cx="3238500" cy="1200329"/>
            </a:xfrm>
            <a:prstGeom prst="rect">
              <a:avLst/>
            </a:prstGeom>
            <a:noFill/>
          </p:spPr>
          <p:txBody>
            <a:bodyPr wrap="square" rtlCol="0">
              <a:spAutoFit/>
            </a:bodyPr>
            <a:lstStyle/>
            <a:p>
              <a:r>
                <a:rPr lang="en-US" dirty="0" smtClean="0"/>
                <a:t>Feminine rhyme: lines 1 &amp; 3; “numbers” and “slumbers”</a:t>
              </a:r>
            </a:p>
            <a:p>
              <a:r>
                <a:rPr lang="en-US" dirty="0" smtClean="0"/>
                <a:t>Masculine rhyme: lines 2 &amp; 4; “dream” and “seem”</a:t>
              </a:r>
              <a:endParaRPr lang="en-US" dirty="0"/>
            </a:p>
          </p:txBody>
        </p:sp>
        <p:sp>
          <p:nvSpPr>
            <p:cNvPr id="15" name="Rounded Rectangle 14"/>
            <p:cNvSpPr/>
            <p:nvPr/>
          </p:nvSpPr>
          <p:spPr>
            <a:xfrm>
              <a:off x="5524500" y="4815840"/>
              <a:ext cx="2971800" cy="13563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838200" y="4365724"/>
            <a:ext cx="3924300" cy="2187476"/>
            <a:chOff x="838200" y="4365724"/>
            <a:chExt cx="3924300" cy="2187476"/>
          </a:xfrm>
        </p:grpSpPr>
        <p:sp>
          <p:nvSpPr>
            <p:cNvPr id="14" name="TextBox 13"/>
            <p:cNvSpPr txBox="1"/>
            <p:nvPr/>
          </p:nvSpPr>
          <p:spPr>
            <a:xfrm>
              <a:off x="914400" y="4400341"/>
              <a:ext cx="3848100" cy="2031325"/>
            </a:xfrm>
            <a:prstGeom prst="rect">
              <a:avLst/>
            </a:prstGeom>
            <a:noFill/>
          </p:spPr>
          <p:txBody>
            <a:bodyPr wrap="square" rtlCol="0">
              <a:spAutoFit/>
            </a:bodyPr>
            <a:lstStyle/>
            <a:p>
              <a:r>
                <a:rPr lang="en-US" dirty="0" smtClean="0"/>
                <a:t>The use of masculine rhyme in lines 2 &amp; 4 places emphasis on “dream” and “seem.” This suggests the main idea of the stanza—reality versus illusion. </a:t>
              </a:r>
              <a:r>
                <a:rPr lang="en-US" dirty="0"/>
                <a:t> </a:t>
              </a:r>
              <a:r>
                <a:rPr lang="en-US" dirty="0" smtClean="0"/>
                <a:t>What is our real purpose? We are not here only to live out our lifespan and then die meaninglessly.</a:t>
              </a:r>
              <a:endParaRPr lang="en-US" dirty="0"/>
            </a:p>
          </p:txBody>
        </p:sp>
        <p:sp>
          <p:nvSpPr>
            <p:cNvPr id="17" name="Rounded Rectangle 16"/>
            <p:cNvSpPr/>
            <p:nvPr/>
          </p:nvSpPr>
          <p:spPr>
            <a:xfrm>
              <a:off x="838200" y="4365724"/>
              <a:ext cx="3924300" cy="21874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Down Arrow 18"/>
          <p:cNvSpPr/>
          <p:nvPr/>
        </p:nvSpPr>
        <p:spPr>
          <a:xfrm>
            <a:off x="8153400" y="2198132"/>
            <a:ext cx="762000" cy="2526268"/>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ft Arrow 19"/>
          <p:cNvSpPr/>
          <p:nvPr/>
        </p:nvSpPr>
        <p:spPr>
          <a:xfrm>
            <a:off x="4762500" y="5181600"/>
            <a:ext cx="1066800" cy="6096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6934200" y="6248400"/>
            <a:ext cx="1752600" cy="685800"/>
            <a:chOff x="6934200" y="6248400"/>
            <a:chExt cx="1752600" cy="685800"/>
          </a:xfrm>
        </p:grpSpPr>
        <p:sp>
          <p:nvSpPr>
            <p:cNvPr id="22" name="TextBox 21"/>
            <p:cNvSpPr txBox="1"/>
            <p:nvPr/>
          </p:nvSpPr>
          <p:spPr>
            <a:xfrm>
              <a:off x="7010400" y="6431666"/>
              <a:ext cx="1524000" cy="369332"/>
            </a:xfrm>
            <a:prstGeom prst="rect">
              <a:avLst/>
            </a:prstGeom>
            <a:noFill/>
          </p:spPr>
          <p:txBody>
            <a:bodyPr wrap="square" rtlCol="0">
              <a:spAutoFit/>
            </a:bodyPr>
            <a:lstStyle/>
            <a:p>
              <a:r>
                <a:rPr lang="en-US" dirty="0" smtClean="0"/>
                <a:t>NEXT </a:t>
              </a:r>
              <a:r>
                <a:rPr lang="en-US" dirty="0" smtClean="0">
                  <a:hlinkClick r:id="rId3" action="ppaction://hlinksldjump"/>
                </a:rPr>
                <a:t>STANZA</a:t>
              </a:r>
              <a:endParaRPr lang="en-US" dirty="0"/>
            </a:p>
          </p:txBody>
        </p:sp>
        <p:sp>
          <p:nvSpPr>
            <p:cNvPr id="23" name="Right Arrow 22"/>
            <p:cNvSpPr/>
            <p:nvPr/>
          </p:nvSpPr>
          <p:spPr>
            <a:xfrm>
              <a:off x="6934200" y="6248400"/>
              <a:ext cx="1752600" cy="6858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8178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0-#ppt_h/2"/>
                                          </p:val>
                                        </p:tav>
                                        <p:tav tm="100000">
                                          <p:val>
                                            <p:strVal val="#ppt_y"/>
                                          </p:val>
                                        </p:tav>
                                      </p:tavLst>
                                    </p:anim>
                                  </p:childTnLst>
                                </p:cTn>
                              </p:par>
                            </p:childTnLst>
                          </p:cTn>
                        </p:par>
                        <p:par>
                          <p:cTn id="19" fill="hold">
                            <p:stCondLst>
                              <p:cond delay="500"/>
                            </p:stCondLst>
                            <p:childTnLst>
                              <p:par>
                                <p:cTn id="20" presetID="2" presetClass="entr" presetSubtype="2" fill="hold"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1+#ppt_w/2"/>
                                          </p:val>
                                        </p:tav>
                                        <p:tav tm="100000">
                                          <p:val>
                                            <p:strVal val="#ppt_x"/>
                                          </p:val>
                                        </p:tav>
                                      </p:tavLst>
                                    </p:anim>
                                    <p:anim calcmode="lin" valueType="num">
                                      <p:cBhvr additive="base">
                                        <p:cTn id="23"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500" fill="hold"/>
                                        <p:tgtEl>
                                          <p:spTgt spid="20"/>
                                        </p:tgtEl>
                                        <p:attrNameLst>
                                          <p:attrName>ppt_x</p:attrName>
                                        </p:attrNameLst>
                                      </p:cBhvr>
                                      <p:tavLst>
                                        <p:tav tm="0">
                                          <p:val>
                                            <p:strVal val="1+#ppt_w/2"/>
                                          </p:val>
                                        </p:tav>
                                        <p:tav tm="100000">
                                          <p:val>
                                            <p:strVal val="#ppt_x"/>
                                          </p:val>
                                        </p:tav>
                                      </p:tavLst>
                                    </p:anim>
                                    <p:anim calcmode="lin" valueType="num">
                                      <p:cBhvr additive="base">
                                        <p:cTn id="29" dur="500" fill="hold"/>
                                        <p:tgtEl>
                                          <p:spTgt spid="20"/>
                                        </p:tgtEl>
                                        <p:attrNameLst>
                                          <p:attrName>ppt_y</p:attrName>
                                        </p:attrNameLst>
                                      </p:cBhvr>
                                      <p:tavLst>
                                        <p:tav tm="0">
                                          <p:val>
                                            <p:strVal val="#ppt_y"/>
                                          </p:val>
                                        </p:tav>
                                        <p:tav tm="100000">
                                          <p:val>
                                            <p:strVal val="#ppt_y"/>
                                          </p:val>
                                        </p:tav>
                                      </p:tavLst>
                                    </p:anim>
                                  </p:childTnLst>
                                </p:cTn>
                              </p:par>
                            </p:childTnLst>
                          </p:cTn>
                        </p:par>
                        <p:par>
                          <p:cTn id="30" fill="hold">
                            <p:stCondLst>
                              <p:cond delay="500"/>
                            </p:stCondLst>
                            <p:childTnLst>
                              <p:par>
                                <p:cTn id="31" presetID="2" presetClass="entr" presetSubtype="4" fill="hold"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ppt_x"/>
                                          </p:val>
                                        </p:tav>
                                        <p:tav tm="100000">
                                          <p:val>
                                            <p:strVal val="#ppt_x"/>
                                          </p:val>
                                        </p:tav>
                                      </p:tavLst>
                                    </p:anim>
                                    <p:anim calcmode="lin" valueType="num">
                                      <p:cBhvr additive="base">
                                        <p:cTn id="3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Detail"/>
          <p:cNvPicPr>
            <a:picLocks noChangeAspect="1" noChangeArrowheads="1"/>
          </p:cNvPicPr>
          <p:nvPr/>
        </p:nvPicPr>
        <p:blipFill>
          <a:blip r:embed="rId2" cstate="print"/>
          <a:srcRect/>
          <a:stretch>
            <a:fillRect/>
          </a:stretch>
        </p:blipFill>
        <p:spPr bwMode="auto">
          <a:xfrm>
            <a:off x="2057400" y="0"/>
            <a:ext cx="5029200" cy="3364808"/>
          </a:xfrm>
          <a:prstGeom prst="rect">
            <a:avLst/>
          </a:prstGeom>
          <a:noFill/>
        </p:spPr>
      </p:pic>
      <p:sp>
        <p:nvSpPr>
          <p:cNvPr id="2" name="TextBox 1"/>
          <p:cNvSpPr txBox="1"/>
          <p:nvPr/>
        </p:nvSpPr>
        <p:spPr>
          <a:xfrm>
            <a:off x="152400" y="3441680"/>
            <a:ext cx="8763000" cy="3416320"/>
          </a:xfrm>
          <a:prstGeom prst="rect">
            <a:avLst/>
          </a:prstGeom>
          <a:noFill/>
        </p:spPr>
        <p:txBody>
          <a:bodyPr wrap="square" rtlCol="0">
            <a:spAutoFit/>
          </a:bodyPr>
          <a:lstStyle/>
          <a:p>
            <a:r>
              <a:rPr lang="en-US" sz="2400" dirty="0" smtClean="0"/>
              <a:t>Longfellow uses a “sleep” metaphor in the first stanza. He starts out by saying that life is not an “empty dream.” This metaphor expresses that our lives have purpose. The idea of life being a dream suggests that it is only an illusion or that it will amount to nothing. The word “empty” emphasizes the idea of futility. </a:t>
            </a:r>
          </a:p>
          <a:p>
            <a:r>
              <a:rPr lang="en-US" sz="2400" dirty="0" smtClean="0"/>
              <a:t>He continues that metaphor in line 3 with “the soul is dead that slumbers.” If we are not realizing our life’s purpose, i.e., “slumbering,” then we are not having the impact on the world that we are meant to have.</a:t>
            </a:r>
            <a:endParaRPr lang="en-US" sz="2400" dirty="0"/>
          </a:p>
        </p:txBody>
      </p:sp>
      <p:sp>
        <p:nvSpPr>
          <p:cNvPr id="4" name="Left Arrow 3"/>
          <p:cNvSpPr/>
          <p:nvPr/>
        </p:nvSpPr>
        <p:spPr>
          <a:xfrm>
            <a:off x="76200" y="1447800"/>
            <a:ext cx="1828800" cy="10668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rot="10800000">
            <a:off x="7239000" y="1371600"/>
            <a:ext cx="1828800" cy="10668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315200" y="1676400"/>
            <a:ext cx="1451038" cy="369332"/>
          </a:xfrm>
          <a:prstGeom prst="rect">
            <a:avLst/>
          </a:prstGeom>
        </p:spPr>
        <p:txBody>
          <a:bodyPr wrap="none">
            <a:spAutoFit/>
          </a:bodyPr>
          <a:lstStyle/>
          <a:p>
            <a:r>
              <a:rPr lang="en-US" dirty="0" smtClean="0"/>
              <a:t>NEXT </a:t>
            </a:r>
            <a:r>
              <a:rPr lang="en-US" dirty="0" smtClean="0">
                <a:hlinkClick r:id="rId3" action="ppaction://hlinksldjump"/>
              </a:rPr>
              <a:t>STANZA</a:t>
            </a:r>
            <a:endParaRPr lang="en-US" dirty="0"/>
          </a:p>
        </p:txBody>
      </p:sp>
      <p:sp>
        <p:nvSpPr>
          <p:cNvPr id="7" name="Rectangle 6"/>
          <p:cNvSpPr/>
          <p:nvPr/>
        </p:nvSpPr>
        <p:spPr>
          <a:xfrm>
            <a:off x="381000" y="1828800"/>
            <a:ext cx="1486946" cy="369332"/>
          </a:xfrm>
          <a:prstGeom prst="rect">
            <a:avLst/>
          </a:prstGeom>
        </p:spPr>
        <p:txBody>
          <a:bodyPr wrap="none">
            <a:spAutoFit/>
          </a:bodyPr>
          <a:lstStyle/>
          <a:p>
            <a:r>
              <a:rPr lang="en-US" dirty="0" smtClean="0"/>
              <a:t>Previous </a:t>
            </a:r>
            <a:r>
              <a:rPr lang="en-US" dirty="0" smtClean="0">
                <a:hlinkClick r:id="rId4" action="ppaction://hlinksldjump"/>
              </a:rPr>
              <a:t>Slide</a:t>
            </a:r>
            <a:endParaRPr lang="en-US" dirty="0"/>
          </a:p>
        </p:txBody>
      </p:sp>
    </p:spTree>
    <p:extLst>
      <p:ext uri="{BB962C8B-B14F-4D97-AF65-F5344CB8AC3E}">
        <p14:creationId xmlns:p14="http://schemas.microsoft.com/office/powerpoint/2010/main" val="2992742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295400"/>
            <a:ext cx="8153400" cy="2862322"/>
          </a:xfrm>
          <a:prstGeom prst="rect">
            <a:avLst/>
          </a:prstGeom>
          <a:noFill/>
        </p:spPr>
        <p:txBody>
          <a:bodyPr wrap="square" rtlCol="0">
            <a:spAutoFit/>
          </a:bodyPr>
          <a:lstStyle/>
          <a:p>
            <a:r>
              <a:rPr lang="en-US" sz="3600" dirty="0"/>
              <a:t>Life is real! Life is earnest!</a:t>
            </a:r>
            <a:br>
              <a:rPr lang="en-US" sz="3600" dirty="0"/>
            </a:br>
            <a:r>
              <a:rPr lang="en-US" sz="3600" dirty="0"/>
              <a:t>And the grave is not its goal;</a:t>
            </a:r>
            <a:br>
              <a:rPr lang="en-US" sz="3600" dirty="0"/>
            </a:br>
            <a:r>
              <a:rPr lang="en-US" sz="3600" dirty="0"/>
              <a:t>Dust thou are, to dust thou </a:t>
            </a:r>
            <a:r>
              <a:rPr lang="en-US" sz="3600" dirty="0" err="1"/>
              <a:t>returnest</a:t>
            </a:r>
            <a:r>
              <a:rPr lang="en-US" sz="3600" dirty="0"/>
              <a:t>,</a:t>
            </a:r>
            <a:br>
              <a:rPr lang="en-US" sz="3600" dirty="0"/>
            </a:br>
            <a:r>
              <a:rPr lang="en-US" sz="3600" dirty="0"/>
              <a:t>Was not spoken of the soul.</a:t>
            </a:r>
            <a:br>
              <a:rPr lang="en-US" sz="3600" dirty="0"/>
            </a:br>
            <a:endParaRPr lang="en-US" sz="3600" dirty="0"/>
          </a:p>
        </p:txBody>
      </p:sp>
      <p:grpSp>
        <p:nvGrpSpPr>
          <p:cNvPr id="13" name="Group 12"/>
          <p:cNvGrpSpPr/>
          <p:nvPr/>
        </p:nvGrpSpPr>
        <p:grpSpPr>
          <a:xfrm>
            <a:off x="2209800" y="228600"/>
            <a:ext cx="3028950" cy="1143000"/>
            <a:chOff x="2209800" y="228600"/>
            <a:chExt cx="3028950" cy="1143000"/>
          </a:xfrm>
        </p:grpSpPr>
        <p:sp>
          <p:nvSpPr>
            <p:cNvPr id="4" name="TextBox 3"/>
            <p:cNvSpPr txBox="1"/>
            <p:nvPr/>
          </p:nvSpPr>
          <p:spPr>
            <a:xfrm>
              <a:off x="2743200" y="381000"/>
              <a:ext cx="2438400" cy="646331"/>
            </a:xfrm>
            <a:prstGeom prst="rect">
              <a:avLst/>
            </a:prstGeom>
            <a:noFill/>
          </p:spPr>
          <p:txBody>
            <a:bodyPr wrap="square" rtlCol="0">
              <a:spAutoFit/>
            </a:bodyPr>
            <a:lstStyle/>
            <a:p>
              <a:r>
                <a:rPr lang="en-US" dirty="0" smtClean="0"/>
                <a:t>Exclamation points show his “earnestness.”</a:t>
              </a:r>
              <a:endParaRPr lang="en-US" dirty="0"/>
            </a:p>
          </p:txBody>
        </p:sp>
        <p:sp>
          <p:nvSpPr>
            <p:cNvPr id="6" name="Oval 5"/>
            <p:cNvSpPr/>
            <p:nvPr/>
          </p:nvSpPr>
          <p:spPr>
            <a:xfrm>
              <a:off x="2514600" y="228600"/>
              <a:ext cx="272415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2209800" y="1066800"/>
              <a:ext cx="457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6" idx="5"/>
            </p:cNvCxnSpPr>
            <p:nvPr/>
          </p:nvCxnSpPr>
          <p:spPr>
            <a:xfrm flipH="1" flipV="1">
              <a:off x="4839807" y="1074130"/>
              <a:ext cx="113193" cy="2974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5562600" y="152400"/>
            <a:ext cx="2971800" cy="1447800"/>
            <a:chOff x="4343400" y="3962400"/>
            <a:chExt cx="4343400" cy="762000"/>
          </a:xfrm>
        </p:grpSpPr>
        <p:sp>
          <p:nvSpPr>
            <p:cNvPr id="3" name="TextBox 2"/>
            <p:cNvSpPr txBox="1"/>
            <p:nvPr/>
          </p:nvSpPr>
          <p:spPr>
            <a:xfrm>
              <a:off x="4343400" y="4038600"/>
              <a:ext cx="4343400" cy="646331"/>
            </a:xfrm>
            <a:prstGeom prst="rect">
              <a:avLst/>
            </a:prstGeom>
            <a:noFill/>
          </p:spPr>
          <p:txBody>
            <a:bodyPr wrap="square" rtlCol="0">
              <a:spAutoFit/>
            </a:bodyPr>
            <a:lstStyle/>
            <a:p>
              <a:r>
                <a:rPr lang="en-US" dirty="0" smtClean="0"/>
                <a:t>Reminds me of the common lines of funeral services: “ashes to ashes; dust to dust.”</a:t>
              </a:r>
              <a:endParaRPr lang="en-US" dirty="0"/>
            </a:p>
          </p:txBody>
        </p:sp>
        <p:sp>
          <p:nvSpPr>
            <p:cNvPr id="14" name="Rounded Rectangle 13"/>
            <p:cNvSpPr/>
            <p:nvPr/>
          </p:nvSpPr>
          <p:spPr>
            <a:xfrm>
              <a:off x="4343400" y="3962400"/>
              <a:ext cx="4267200" cy="76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381000" y="4495800"/>
            <a:ext cx="3505200" cy="1752600"/>
            <a:chOff x="381000" y="4419600"/>
            <a:chExt cx="3505200" cy="1752600"/>
          </a:xfrm>
        </p:grpSpPr>
        <p:sp>
          <p:nvSpPr>
            <p:cNvPr id="5" name="TextBox 4"/>
            <p:cNvSpPr txBox="1"/>
            <p:nvPr/>
          </p:nvSpPr>
          <p:spPr>
            <a:xfrm>
              <a:off x="381000" y="4466272"/>
              <a:ext cx="3505200" cy="1477328"/>
            </a:xfrm>
            <a:prstGeom prst="rect">
              <a:avLst/>
            </a:prstGeom>
            <a:noFill/>
          </p:spPr>
          <p:txBody>
            <a:bodyPr wrap="square" rtlCol="0">
              <a:spAutoFit/>
            </a:bodyPr>
            <a:lstStyle/>
            <a:p>
              <a:r>
                <a:rPr lang="en-US" dirty="0" smtClean="0"/>
                <a:t>Only the physical body will return to dust. The soul is everlasting. The soul is our true being, while the body is only the vessel that holds our soul.</a:t>
              </a:r>
              <a:endParaRPr lang="en-US" dirty="0"/>
            </a:p>
          </p:txBody>
        </p:sp>
        <p:sp>
          <p:nvSpPr>
            <p:cNvPr id="15" name="Rounded Rectangle 14"/>
            <p:cNvSpPr/>
            <p:nvPr/>
          </p:nvSpPr>
          <p:spPr>
            <a:xfrm>
              <a:off x="381000" y="4419600"/>
              <a:ext cx="3429000" cy="1752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own Arrow 15"/>
          <p:cNvSpPr/>
          <p:nvPr/>
        </p:nvSpPr>
        <p:spPr>
          <a:xfrm rot="10800000">
            <a:off x="6172200" y="1676400"/>
            <a:ext cx="609600" cy="91440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2133600" y="3505200"/>
            <a:ext cx="609600" cy="91440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4495800" y="3581400"/>
            <a:ext cx="3886200" cy="2743200"/>
            <a:chOff x="4495800" y="3581400"/>
            <a:chExt cx="3886200" cy="2743200"/>
          </a:xfrm>
        </p:grpSpPr>
        <p:sp>
          <p:nvSpPr>
            <p:cNvPr id="20" name="TextBox 19"/>
            <p:cNvSpPr txBox="1"/>
            <p:nvPr/>
          </p:nvSpPr>
          <p:spPr>
            <a:xfrm>
              <a:off x="4572000" y="3657600"/>
              <a:ext cx="3810000" cy="2585323"/>
            </a:xfrm>
            <a:prstGeom prst="rect">
              <a:avLst/>
            </a:prstGeom>
            <a:noFill/>
          </p:spPr>
          <p:txBody>
            <a:bodyPr wrap="square" rtlCol="0">
              <a:spAutoFit/>
            </a:bodyPr>
            <a:lstStyle/>
            <a:p>
              <a:r>
                <a:rPr lang="en-US" dirty="0" smtClean="0"/>
                <a:t>Once again, the masculine rhyme in lines 2 and 4 of this stanza, emphasizes “goal” and “soul.” This contributes to the serious and religious tone of the poem. We must set goals in your lives, and these goals must be life-affirming and enriching. The word “soul” appears again, reiterating the spiritual nature of man.</a:t>
              </a:r>
              <a:endParaRPr lang="en-US" dirty="0"/>
            </a:p>
          </p:txBody>
        </p:sp>
        <p:sp>
          <p:nvSpPr>
            <p:cNvPr id="21" name="Rounded Rectangle 20"/>
            <p:cNvSpPr/>
            <p:nvPr/>
          </p:nvSpPr>
          <p:spPr>
            <a:xfrm>
              <a:off x="4495800" y="3581400"/>
              <a:ext cx="3886200" cy="274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0457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blinds(horizontal)">
                                      <p:cBhvr>
                                        <p:cTn id="14" dur="500"/>
                                        <p:tgtEl>
                                          <p:spTgt spid="16"/>
                                        </p:tgtEl>
                                      </p:cBhvr>
                                    </p:animEffect>
                                  </p:childTnLst>
                                </p:cTn>
                              </p:par>
                            </p:childTnLst>
                          </p:cTn>
                        </p:par>
                        <p:par>
                          <p:cTn id="15" fill="hold">
                            <p:stCondLst>
                              <p:cond delay="500"/>
                            </p:stCondLst>
                            <p:childTnLst>
                              <p:par>
                                <p:cTn id="16" presetID="1" presetClass="entr" presetSubtype="0" fill="hold" nodeType="afterEffect">
                                  <p:stCondLst>
                                    <p:cond delay="0"/>
                                  </p:stCondLst>
                                  <p:childTnLst>
                                    <p:set>
                                      <p:cBhvr>
                                        <p:cTn id="17" dur="1" fill="hold">
                                          <p:stCondLst>
                                            <p:cond delay="0"/>
                                          </p:stCondLst>
                                        </p:cTn>
                                        <p:tgtEl>
                                          <p:spTgt spid="1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childTnLst>
                          </p:cTn>
                        </p:par>
                        <p:par>
                          <p:cTn id="23" fill="hold">
                            <p:stCondLst>
                              <p:cond delay="500"/>
                            </p:stCondLst>
                            <p:childTnLst>
                              <p:par>
                                <p:cTn id="24" presetID="1" presetClass="entr" presetSubtype="0"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1+#ppt_w/2"/>
                                          </p:val>
                                        </p:tav>
                                        <p:tav tm="100000">
                                          <p:val>
                                            <p:strVal val="#ppt_x"/>
                                          </p:val>
                                        </p:tav>
                                      </p:tavLst>
                                    </p:anim>
                                    <p:anim calcmode="lin" valueType="num">
                                      <p:cBhvr additive="base">
                                        <p:cTn id="31"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295400"/>
            <a:ext cx="8153400" cy="2308324"/>
          </a:xfrm>
          <a:prstGeom prst="rect">
            <a:avLst/>
          </a:prstGeom>
          <a:noFill/>
        </p:spPr>
        <p:txBody>
          <a:bodyPr wrap="square" rtlCol="0">
            <a:spAutoFit/>
          </a:bodyPr>
          <a:lstStyle/>
          <a:p>
            <a:r>
              <a:rPr lang="en-US" sz="3600" dirty="0" smtClean="0"/>
              <a:t>Not enjoyment, and not sorrow, </a:t>
            </a:r>
          </a:p>
          <a:p>
            <a:r>
              <a:rPr lang="en-US" sz="3600" dirty="0" smtClean="0"/>
              <a:t>Is our destined end or way; </a:t>
            </a:r>
          </a:p>
          <a:p>
            <a:r>
              <a:rPr lang="en-US" sz="3600" dirty="0" smtClean="0"/>
              <a:t>But to act, that each to-morrow </a:t>
            </a:r>
          </a:p>
          <a:p>
            <a:r>
              <a:rPr lang="en-US" sz="3600" dirty="0" smtClean="0"/>
              <a:t>Finds us farther than to-day. </a:t>
            </a:r>
            <a:endParaRPr lang="en-US" sz="3600" dirty="0"/>
          </a:p>
        </p:txBody>
      </p:sp>
      <p:sp>
        <p:nvSpPr>
          <p:cNvPr id="3" name="TextBox 2"/>
          <p:cNvSpPr txBox="1"/>
          <p:nvPr/>
        </p:nvSpPr>
        <p:spPr>
          <a:xfrm>
            <a:off x="609600" y="4267200"/>
            <a:ext cx="3657600" cy="1200329"/>
          </a:xfrm>
          <a:prstGeom prst="rect">
            <a:avLst/>
          </a:prstGeom>
          <a:noFill/>
          <a:ln w="31750">
            <a:solidFill>
              <a:schemeClr val="accent1">
                <a:shade val="50000"/>
              </a:schemeClr>
            </a:solidFill>
          </a:ln>
        </p:spPr>
        <p:txBody>
          <a:bodyPr wrap="square" rtlCol="0">
            <a:spAutoFit/>
          </a:bodyPr>
          <a:lstStyle/>
          <a:p>
            <a:r>
              <a:rPr lang="en-US" dirty="0" smtClean="0"/>
              <a:t>Life is not about emotions (“enjoyment” or “sorrow”); rather, it is about action—what we do with our lives is what really counts.</a:t>
            </a:r>
            <a:endParaRPr lang="en-US" dirty="0"/>
          </a:p>
        </p:txBody>
      </p:sp>
      <p:sp>
        <p:nvSpPr>
          <p:cNvPr id="4" name="TextBox 3"/>
          <p:cNvSpPr txBox="1"/>
          <p:nvPr/>
        </p:nvSpPr>
        <p:spPr>
          <a:xfrm>
            <a:off x="6705600" y="1828800"/>
            <a:ext cx="2133600" cy="369332"/>
          </a:xfrm>
          <a:prstGeom prst="rect">
            <a:avLst/>
          </a:prstGeom>
          <a:noFill/>
        </p:spPr>
        <p:txBody>
          <a:bodyPr wrap="square" rtlCol="0">
            <a:spAutoFit/>
          </a:bodyPr>
          <a:lstStyle/>
          <a:p>
            <a:endParaRPr lang="en-US" dirty="0"/>
          </a:p>
        </p:txBody>
      </p:sp>
      <p:sp>
        <p:nvSpPr>
          <p:cNvPr id="5" name="TextBox 4"/>
          <p:cNvSpPr txBox="1"/>
          <p:nvPr/>
        </p:nvSpPr>
        <p:spPr>
          <a:xfrm>
            <a:off x="6400800" y="1981200"/>
            <a:ext cx="2362200" cy="1477328"/>
          </a:xfrm>
          <a:prstGeom prst="rect">
            <a:avLst/>
          </a:prstGeom>
          <a:noFill/>
          <a:ln w="31750">
            <a:solidFill>
              <a:schemeClr val="accent1">
                <a:shade val="50000"/>
              </a:schemeClr>
            </a:solidFill>
          </a:ln>
        </p:spPr>
        <p:txBody>
          <a:bodyPr wrap="square" rtlCol="0">
            <a:spAutoFit/>
          </a:bodyPr>
          <a:lstStyle/>
          <a:p>
            <a:r>
              <a:rPr lang="en-US" dirty="0" smtClean="0"/>
              <a:t>“destined”: We were made with a purpose. We have been “destined” to live meaningfully.</a:t>
            </a:r>
            <a:endParaRPr lang="en-US" dirty="0"/>
          </a:p>
        </p:txBody>
      </p:sp>
      <p:pic>
        <p:nvPicPr>
          <p:cNvPr id="9218" name="Picture 2" descr="Image Detail"/>
          <p:cNvPicPr>
            <a:picLocks noChangeAspect="1" noChangeArrowheads="1"/>
          </p:cNvPicPr>
          <p:nvPr/>
        </p:nvPicPr>
        <p:blipFill>
          <a:blip r:embed="rId2" cstate="print"/>
          <a:srcRect l="10458" t="13704" r="12854" b="31478"/>
          <a:stretch>
            <a:fillRect/>
          </a:stretch>
        </p:blipFill>
        <p:spPr bwMode="auto">
          <a:xfrm>
            <a:off x="4848225" y="3733800"/>
            <a:ext cx="4295775" cy="3124200"/>
          </a:xfrm>
          <a:prstGeom prst="rect">
            <a:avLst/>
          </a:prstGeom>
          <a:noFill/>
        </p:spPr>
      </p:pic>
    </p:spTree>
    <p:extLst>
      <p:ext uri="{BB962C8B-B14F-4D97-AF65-F5344CB8AC3E}">
        <p14:creationId xmlns:p14="http://schemas.microsoft.com/office/powerpoint/2010/main" val="1504578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295400"/>
            <a:ext cx="8153400" cy="2308324"/>
          </a:xfrm>
          <a:prstGeom prst="rect">
            <a:avLst/>
          </a:prstGeom>
          <a:noFill/>
        </p:spPr>
        <p:txBody>
          <a:bodyPr wrap="square" rtlCol="0">
            <a:spAutoFit/>
          </a:bodyPr>
          <a:lstStyle/>
          <a:p>
            <a:r>
              <a:rPr lang="en-US" sz="3600" dirty="0" smtClean="0"/>
              <a:t>Art is long, and Time is fleeting, </a:t>
            </a:r>
          </a:p>
          <a:p>
            <a:r>
              <a:rPr lang="en-US" sz="3600" dirty="0" smtClean="0"/>
              <a:t>And our hearts, though stout and brave, Still, like muffled drums, are beating Funeral marches to the grave.</a:t>
            </a:r>
            <a:endParaRPr lang="en-US" sz="3600" dirty="0"/>
          </a:p>
        </p:txBody>
      </p:sp>
      <p:sp>
        <p:nvSpPr>
          <p:cNvPr id="4" name="TextBox 3"/>
          <p:cNvSpPr txBox="1"/>
          <p:nvPr/>
        </p:nvSpPr>
        <p:spPr>
          <a:xfrm>
            <a:off x="6248400" y="457200"/>
            <a:ext cx="1524000" cy="369332"/>
          </a:xfrm>
          <a:prstGeom prst="rect">
            <a:avLst/>
          </a:prstGeom>
          <a:noFill/>
          <a:ln w="31750">
            <a:solidFill>
              <a:schemeClr val="accent1">
                <a:shade val="50000"/>
              </a:schemeClr>
            </a:solidFill>
          </a:ln>
        </p:spPr>
        <p:txBody>
          <a:bodyPr wrap="square" rtlCol="0">
            <a:spAutoFit/>
          </a:bodyPr>
          <a:lstStyle/>
          <a:p>
            <a:r>
              <a:rPr lang="en-US" dirty="0" smtClean="0"/>
              <a:t>Stout = strong</a:t>
            </a:r>
            <a:endParaRPr lang="en-US" dirty="0"/>
          </a:p>
        </p:txBody>
      </p:sp>
      <p:cxnSp>
        <p:nvCxnSpPr>
          <p:cNvPr id="6" name="Elbow Connector 5"/>
          <p:cNvCxnSpPr/>
          <p:nvPr/>
        </p:nvCxnSpPr>
        <p:spPr>
          <a:xfrm rot="5400000" flipH="1" flipV="1">
            <a:off x="5486400" y="762000"/>
            <a:ext cx="1219200" cy="12192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657600" y="228600"/>
            <a:ext cx="1752600" cy="923330"/>
          </a:xfrm>
          <a:prstGeom prst="rect">
            <a:avLst/>
          </a:prstGeom>
          <a:noFill/>
          <a:ln w="31750">
            <a:solidFill>
              <a:schemeClr val="accent1">
                <a:shade val="50000"/>
              </a:schemeClr>
            </a:solidFill>
          </a:ln>
        </p:spPr>
        <p:txBody>
          <a:bodyPr wrap="square" rtlCol="0">
            <a:spAutoFit/>
          </a:bodyPr>
          <a:lstStyle/>
          <a:p>
            <a:r>
              <a:rPr lang="en-US" dirty="0" smtClean="0"/>
              <a:t>We don’t have long on this earth.</a:t>
            </a:r>
            <a:endParaRPr lang="en-US" dirty="0"/>
          </a:p>
        </p:txBody>
      </p:sp>
      <p:grpSp>
        <p:nvGrpSpPr>
          <p:cNvPr id="17" name="Group 16"/>
          <p:cNvGrpSpPr/>
          <p:nvPr/>
        </p:nvGrpSpPr>
        <p:grpSpPr>
          <a:xfrm>
            <a:off x="457200" y="228600"/>
            <a:ext cx="1752600" cy="1295400"/>
            <a:chOff x="457200" y="228600"/>
            <a:chExt cx="1752600" cy="1295400"/>
          </a:xfrm>
        </p:grpSpPr>
        <p:sp>
          <p:nvSpPr>
            <p:cNvPr id="13" name="TextBox 12"/>
            <p:cNvSpPr txBox="1"/>
            <p:nvPr/>
          </p:nvSpPr>
          <p:spPr>
            <a:xfrm>
              <a:off x="457200" y="228600"/>
              <a:ext cx="1752600" cy="923330"/>
            </a:xfrm>
            <a:prstGeom prst="rect">
              <a:avLst/>
            </a:prstGeom>
            <a:noFill/>
            <a:ln w="31750">
              <a:solidFill>
                <a:schemeClr val="accent1">
                  <a:shade val="50000"/>
                </a:schemeClr>
              </a:solidFill>
            </a:ln>
          </p:spPr>
          <p:txBody>
            <a:bodyPr wrap="square" rtlCol="0">
              <a:spAutoFit/>
            </a:bodyPr>
            <a:lstStyle/>
            <a:p>
              <a:r>
                <a:rPr lang="en-US" dirty="0" smtClean="0"/>
                <a:t>Lasts a long time (after we’re long gone)</a:t>
              </a:r>
              <a:endParaRPr lang="en-US" dirty="0"/>
            </a:p>
          </p:txBody>
        </p:sp>
        <p:sp>
          <p:nvSpPr>
            <p:cNvPr id="15" name="Up Arrow 14"/>
            <p:cNvSpPr/>
            <p:nvPr/>
          </p:nvSpPr>
          <p:spPr>
            <a:xfrm>
              <a:off x="1143000" y="1219200"/>
              <a:ext cx="2286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Up Arrow 15"/>
          <p:cNvSpPr/>
          <p:nvPr/>
        </p:nvSpPr>
        <p:spPr>
          <a:xfrm>
            <a:off x="4419600" y="1219200"/>
            <a:ext cx="2286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457200" y="2438400"/>
            <a:ext cx="4191000" cy="3077528"/>
            <a:chOff x="533400" y="2438400"/>
            <a:chExt cx="4191000" cy="3077528"/>
          </a:xfrm>
        </p:grpSpPr>
        <p:sp>
          <p:nvSpPr>
            <p:cNvPr id="3" name="TextBox 2"/>
            <p:cNvSpPr txBox="1"/>
            <p:nvPr/>
          </p:nvSpPr>
          <p:spPr>
            <a:xfrm>
              <a:off x="533400" y="4038600"/>
              <a:ext cx="3505200" cy="1477328"/>
            </a:xfrm>
            <a:prstGeom prst="rect">
              <a:avLst/>
            </a:prstGeom>
            <a:noFill/>
            <a:ln w="31750">
              <a:solidFill>
                <a:schemeClr val="accent1">
                  <a:shade val="50000"/>
                </a:schemeClr>
              </a:solidFill>
            </a:ln>
          </p:spPr>
          <p:txBody>
            <a:bodyPr wrap="square" rtlCol="0">
              <a:spAutoFit/>
            </a:bodyPr>
            <a:lstStyle/>
            <a:p>
              <a:r>
                <a:rPr lang="en-US" dirty="0" smtClean="0"/>
                <a:t>Simile: “like muffled drums” – The sound of drums suggest the beating of a heart, but the drums are “beating funeral marches,” i.e., we will all die.</a:t>
              </a:r>
              <a:endParaRPr lang="en-US" dirty="0"/>
            </a:p>
          </p:txBody>
        </p:sp>
        <p:sp>
          <p:nvSpPr>
            <p:cNvPr id="18" name="Rectangle 17"/>
            <p:cNvSpPr/>
            <p:nvPr/>
          </p:nvSpPr>
          <p:spPr>
            <a:xfrm>
              <a:off x="1219200" y="2438400"/>
              <a:ext cx="35052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4038600" y="3276600"/>
            <a:ext cx="5105400" cy="3548122"/>
            <a:chOff x="4038600" y="3276600"/>
            <a:chExt cx="5105400" cy="3548122"/>
          </a:xfrm>
        </p:grpSpPr>
        <p:sp>
          <p:nvSpPr>
            <p:cNvPr id="12" name="TextBox 11"/>
            <p:cNvSpPr txBox="1"/>
            <p:nvPr/>
          </p:nvSpPr>
          <p:spPr>
            <a:xfrm>
              <a:off x="4038600" y="3962400"/>
              <a:ext cx="2514600" cy="2862322"/>
            </a:xfrm>
            <a:prstGeom prst="rect">
              <a:avLst/>
            </a:prstGeom>
            <a:noFill/>
            <a:ln w="31750">
              <a:solidFill>
                <a:schemeClr val="accent1">
                  <a:shade val="50000"/>
                </a:schemeClr>
              </a:solidFill>
            </a:ln>
          </p:spPr>
          <p:txBody>
            <a:bodyPr wrap="square" rtlCol="0">
              <a:spAutoFit/>
            </a:bodyPr>
            <a:lstStyle/>
            <a:p>
              <a:r>
                <a:rPr lang="en-US" dirty="0" smtClean="0"/>
                <a:t>Longfellow wrote this poem after his first wife’s death after a miscarriage. He was extremely depressed after her death. Later, he pursued and was rejected by Fanny Appleton, which also lead to some depression. </a:t>
              </a:r>
              <a:endParaRPr lang="en-US" dirty="0"/>
            </a:p>
          </p:txBody>
        </p:sp>
        <p:sp>
          <p:nvSpPr>
            <p:cNvPr id="20" name="Down Arrow 19"/>
            <p:cNvSpPr/>
            <p:nvPr/>
          </p:nvSpPr>
          <p:spPr>
            <a:xfrm>
              <a:off x="5410200" y="34290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descr="Mary Storer Potter Longfellow">
              <a:hlinkClick r:id="rId2" tooltip="View larger version"/>
            </p:cNvPr>
            <p:cNvPicPr>
              <a:picLocks noChangeAspect="1" noChangeArrowheads="1"/>
            </p:cNvPicPr>
            <p:nvPr/>
          </p:nvPicPr>
          <p:blipFill>
            <a:blip r:embed="rId3" cstate="print"/>
            <a:srcRect l="6714" t="9357"/>
            <a:stretch>
              <a:fillRect/>
            </a:stretch>
          </p:blipFill>
          <p:spPr bwMode="auto">
            <a:xfrm>
              <a:off x="6629400" y="3276600"/>
              <a:ext cx="2514600" cy="2952750"/>
            </a:xfrm>
            <a:prstGeom prst="rect">
              <a:avLst/>
            </a:prstGeom>
            <a:noFill/>
          </p:spPr>
        </p:pic>
      </p:grpSp>
    </p:spTree>
    <p:extLst>
      <p:ext uri="{BB962C8B-B14F-4D97-AF65-F5344CB8AC3E}">
        <p14:creationId xmlns:p14="http://schemas.microsoft.com/office/powerpoint/2010/main" val="150457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1000" fill="hold"/>
                                        <p:tgtEl>
                                          <p:spTgt spid="23"/>
                                        </p:tgtEl>
                                        <p:attrNameLst>
                                          <p:attrName>ppt_w</p:attrName>
                                        </p:attrNameLst>
                                      </p:cBhvr>
                                      <p:tavLst>
                                        <p:tav tm="0">
                                          <p:val>
                                            <p:strVal val="#ppt_w*0.70"/>
                                          </p:val>
                                        </p:tav>
                                        <p:tav tm="100000">
                                          <p:val>
                                            <p:strVal val="#ppt_w"/>
                                          </p:val>
                                        </p:tav>
                                      </p:tavLst>
                                    </p:anim>
                                    <p:anim calcmode="lin" valueType="num">
                                      <p:cBhvr>
                                        <p:cTn id="36" dur="1000" fill="hold"/>
                                        <p:tgtEl>
                                          <p:spTgt spid="23"/>
                                        </p:tgtEl>
                                        <p:attrNameLst>
                                          <p:attrName>ppt_h</p:attrName>
                                        </p:attrNameLst>
                                      </p:cBhvr>
                                      <p:tavLst>
                                        <p:tav tm="0">
                                          <p:val>
                                            <p:strVal val="#ppt_h"/>
                                          </p:val>
                                        </p:tav>
                                        <p:tav tm="100000">
                                          <p:val>
                                            <p:strVal val="#ppt_h"/>
                                          </p:val>
                                        </p:tav>
                                      </p:tavLst>
                                    </p:anim>
                                    <p:animEffect transition="in" filter="fade">
                                      <p:cBhvr>
                                        <p:cTn id="37"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295400"/>
            <a:ext cx="8153400" cy="2308324"/>
          </a:xfrm>
          <a:prstGeom prst="rect">
            <a:avLst/>
          </a:prstGeom>
          <a:noFill/>
        </p:spPr>
        <p:txBody>
          <a:bodyPr wrap="square" rtlCol="0">
            <a:spAutoFit/>
          </a:bodyPr>
          <a:lstStyle/>
          <a:p>
            <a:r>
              <a:rPr lang="en-US" sz="3600" dirty="0" smtClean="0"/>
              <a:t>In the world's broad field of </a:t>
            </a:r>
            <a:r>
              <a:rPr lang="en-US" sz="3600" dirty="0" smtClean="0">
                <a:hlinkClick r:id="rId2" action="ppaction://hlinksldjump"/>
              </a:rPr>
              <a:t>battle</a:t>
            </a:r>
            <a:r>
              <a:rPr lang="en-US" sz="3600" dirty="0" smtClean="0"/>
              <a:t>, </a:t>
            </a:r>
          </a:p>
          <a:p>
            <a:r>
              <a:rPr lang="en-US" sz="3600" dirty="0" smtClean="0"/>
              <a:t>In the bivouac of Life, </a:t>
            </a:r>
          </a:p>
          <a:p>
            <a:r>
              <a:rPr lang="en-US" sz="3600" dirty="0" smtClean="0"/>
              <a:t>Be not like dumb, driven </a:t>
            </a:r>
            <a:r>
              <a:rPr lang="en-US" sz="3600" dirty="0" smtClean="0">
                <a:hlinkClick r:id="rId3" action="ppaction://hlinksldjump"/>
              </a:rPr>
              <a:t>cattle</a:t>
            </a:r>
            <a:r>
              <a:rPr lang="en-US" sz="3600" dirty="0" smtClean="0"/>
              <a:t>! </a:t>
            </a:r>
          </a:p>
          <a:p>
            <a:r>
              <a:rPr lang="en-US" sz="3600" dirty="0" smtClean="0"/>
              <a:t>Be a hero in the strife! </a:t>
            </a:r>
            <a:endParaRPr lang="en-US" sz="3600" dirty="0"/>
          </a:p>
        </p:txBody>
      </p:sp>
      <p:sp>
        <p:nvSpPr>
          <p:cNvPr id="3" name="TextBox 2"/>
          <p:cNvSpPr txBox="1"/>
          <p:nvPr/>
        </p:nvSpPr>
        <p:spPr>
          <a:xfrm>
            <a:off x="457200" y="3810000"/>
            <a:ext cx="2895600" cy="2031325"/>
          </a:xfrm>
          <a:prstGeom prst="rect">
            <a:avLst/>
          </a:prstGeom>
          <a:noFill/>
          <a:ln w="31750">
            <a:solidFill>
              <a:schemeClr val="accent1">
                <a:shade val="50000"/>
              </a:schemeClr>
            </a:solidFill>
          </a:ln>
        </p:spPr>
        <p:txBody>
          <a:bodyPr wrap="square" rtlCol="0">
            <a:spAutoFit/>
          </a:bodyPr>
          <a:lstStyle/>
          <a:p>
            <a:r>
              <a:rPr lang="en-US" dirty="0" smtClean="0"/>
              <a:t>Lots of alliteration in this stanza:</a:t>
            </a:r>
          </a:p>
          <a:p>
            <a:r>
              <a:rPr lang="en-US" dirty="0" smtClean="0"/>
              <a:t>Broad		dumb</a:t>
            </a:r>
          </a:p>
          <a:p>
            <a:r>
              <a:rPr lang="en-US" dirty="0" smtClean="0"/>
              <a:t>Battle		driven</a:t>
            </a:r>
          </a:p>
          <a:p>
            <a:r>
              <a:rPr lang="en-US" dirty="0" smtClean="0"/>
              <a:t>Bivouac</a:t>
            </a:r>
          </a:p>
          <a:p>
            <a:r>
              <a:rPr lang="en-US" dirty="0" smtClean="0"/>
              <a:t>Be</a:t>
            </a:r>
          </a:p>
          <a:p>
            <a:r>
              <a:rPr lang="en-US" dirty="0" smtClean="0"/>
              <a:t>be</a:t>
            </a:r>
            <a:endParaRPr lang="en-US" dirty="0"/>
          </a:p>
        </p:txBody>
      </p:sp>
      <p:sp>
        <p:nvSpPr>
          <p:cNvPr id="4" name="TextBox 3"/>
          <p:cNvSpPr txBox="1"/>
          <p:nvPr/>
        </p:nvSpPr>
        <p:spPr>
          <a:xfrm>
            <a:off x="4572000" y="3733800"/>
            <a:ext cx="3352800" cy="1200329"/>
          </a:xfrm>
          <a:prstGeom prst="rect">
            <a:avLst/>
          </a:prstGeom>
          <a:noFill/>
          <a:ln w="31750">
            <a:solidFill>
              <a:schemeClr val="accent1">
                <a:shade val="50000"/>
              </a:schemeClr>
            </a:solidFill>
          </a:ln>
        </p:spPr>
        <p:txBody>
          <a:bodyPr wrap="square" rtlCol="0">
            <a:spAutoFit/>
          </a:bodyPr>
          <a:lstStyle/>
          <a:p>
            <a:r>
              <a:rPr lang="en-US" dirty="0" smtClean="0"/>
              <a:t>These alliterations imitate the sounds of bombs dropping, appropriate for the battlefield metaphor.</a:t>
            </a:r>
            <a:endParaRPr lang="en-US" dirty="0"/>
          </a:p>
        </p:txBody>
      </p:sp>
      <p:sp>
        <p:nvSpPr>
          <p:cNvPr id="5" name="Right Arrow 4"/>
          <p:cNvSpPr/>
          <p:nvPr/>
        </p:nvSpPr>
        <p:spPr>
          <a:xfrm>
            <a:off x="3505200" y="3962400"/>
            <a:ext cx="9906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1371600" y="457200"/>
            <a:ext cx="4724400" cy="1981200"/>
            <a:chOff x="1371600" y="457200"/>
            <a:chExt cx="4724400" cy="1981200"/>
          </a:xfrm>
        </p:grpSpPr>
        <p:sp>
          <p:nvSpPr>
            <p:cNvPr id="6" name="Rectangle 5"/>
            <p:cNvSpPr/>
            <p:nvPr/>
          </p:nvSpPr>
          <p:spPr>
            <a:xfrm>
              <a:off x="1447800" y="1905000"/>
              <a:ext cx="27432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371600" y="457200"/>
              <a:ext cx="4724400" cy="646331"/>
            </a:xfrm>
            <a:prstGeom prst="rect">
              <a:avLst/>
            </a:prstGeom>
            <a:noFill/>
            <a:ln w="31750">
              <a:solidFill>
                <a:schemeClr val="accent1">
                  <a:shade val="50000"/>
                </a:schemeClr>
              </a:solidFill>
            </a:ln>
          </p:spPr>
          <p:txBody>
            <a:bodyPr wrap="square" rtlCol="0">
              <a:spAutoFit/>
            </a:bodyPr>
            <a:lstStyle/>
            <a:p>
              <a:r>
                <a:rPr lang="en-US" dirty="0" smtClean="0"/>
                <a:t>Bivouac: a temporary encampment of troops; this metaphor again suggests the brevity of life</a:t>
              </a:r>
              <a:endParaRPr lang="en-US" dirty="0"/>
            </a:p>
          </p:txBody>
        </p:sp>
      </p:grpSp>
      <p:sp>
        <p:nvSpPr>
          <p:cNvPr id="9" name="Right Arrow 8"/>
          <p:cNvSpPr/>
          <p:nvPr/>
        </p:nvSpPr>
        <p:spPr>
          <a:xfrm>
            <a:off x="6858000" y="5943600"/>
            <a:ext cx="1752600" cy="8382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934200" y="6172200"/>
            <a:ext cx="1981200" cy="369332"/>
          </a:xfrm>
          <a:prstGeom prst="rect">
            <a:avLst/>
          </a:prstGeom>
          <a:noFill/>
        </p:spPr>
        <p:txBody>
          <a:bodyPr wrap="square" rtlCol="0">
            <a:spAutoFit/>
          </a:bodyPr>
          <a:lstStyle/>
          <a:p>
            <a:r>
              <a:rPr lang="en-US" dirty="0" smtClean="0">
                <a:hlinkClick r:id="rId4" action="ppaction://hlinksldjump"/>
              </a:rPr>
              <a:t>Next Stanza</a:t>
            </a:r>
            <a:endParaRPr lang="en-US" dirty="0"/>
          </a:p>
        </p:txBody>
      </p:sp>
    </p:spTree>
    <p:extLst>
      <p:ext uri="{BB962C8B-B14F-4D97-AF65-F5344CB8AC3E}">
        <p14:creationId xmlns:p14="http://schemas.microsoft.com/office/powerpoint/2010/main" val="150457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1+#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a:t>
            </a:r>
            <a:endParaRPr lang="en-US" dirty="0"/>
          </a:p>
        </p:txBody>
      </p:sp>
      <p:sp>
        <p:nvSpPr>
          <p:cNvPr id="3" name="Content Placeholder 2"/>
          <p:cNvSpPr>
            <a:spLocks noGrp="1"/>
          </p:cNvSpPr>
          <p:nvPr>
            <p:ph idx="1"/>
          </p:nvPr>
        </p:nvSpPr>
        <p:spPr/>
        <p:txBody>
          <a:bodyPr/>
          <a:lstStyle/>
          <a:p>
            <a:r>
              <a:rPr lang="en-US" dirty="0" smtClean="0"/>
              <a:t>The battle metaphor suggests the struggles and conflicts of the world. Longfellow experienced some personal struggles right around the time of his writing this poem. Examples of conflicts during this time in America are slavery, economic struggles related to industrialism, and the fight for women’s rights.</a:t>
            </a:r>
            <a:endParaRPr lang="en-US" dirty="0"/>
          </a:p>
        </p:txBody>
      </p:sp>
      <p:sp>
        <p:nvSpPr>
          <p:cNvPr id="4" name="Left Arrow 3"/>
          <p:cNvSpPr/>
          <p:nvPr/>
        </p:nvSpPr>
        <p:spPr>
          <a:xfrm>
            <a:off x="457200" y="5715000"/>
            <a:ext cx="2133600" cy="9144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38200" y="6019800"/>
            <a:ext cx="1600200" cy="369332"/>
          </a:xfrm>
          <a:prstGeom prst="rect">
            <a:avLst/>
          </a:prstGeom>
          <a:noFill/>
        </p:spPr>
        <p:txBody>
          <a:bodyPr wrap="square" rtlCol="0">
            <a:spAutoFit/>
          </a:bodyPr>
          <a:lstStyle/>
          <a:p>
            <a:r>
              <a:rPr lang="en-US" dirty="0" smtClean="0"/>
              <a:t>Previous </a:t>
            </a:r>
            <a:r>
              <a:rPr lang="en-US" dirty="0" smtClean="0">
                <a:hlinkClick r:id="rId2" action="ppaction://hlinksldjump"/>
              </a:rPr>
              <a:t>Slide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734</TotalTime>
  <Words>1590</Words>
  <Application>Microsoft Office PowerPoint</Application>
  <PresentationFormat>On-screen Show (4:3)</PresentationFormat>
  <Paragraphs>99</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A Psalm of Life What the Heart of the Young Man  Said to the Psalmist</vt:lpstr>
      <vt:lpstr>The Title of the Poem</vt:lpstr>
      <vt:lpstr>PowerPoint Presentation</vt:lpstr>
      <vt:lpstr>PowerPoint Presentation</vt:lpstr>
      <vt:lpstr>PowerPoint Presentation</vt:lpstr>
      <vt:lpstr>PowerPoint Presentation</vt:lpstr>
      <vt:lpstr>PowerPoint Presentation</vt:lpstr>
      <vt:lpstr>PowerPoint Presentation</vt:lpstr>
      <vt:lpstr>Metaphor</vt:lpstr>
      <vt:lpstr>Metaphor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Works Cited</vt:lpstr>
    </vt:vector>
  </TitlesOfParts>
  <Company>Jackson-Madison County School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Psalm of Life</dc:title>
  <dc:creator>Molly L. Coffman</dc:creator>
  <cp:lastModifiedBy>Sara D. Dorris</cp:lastModifiedBy>
  <cp:revision>37</cp:revision>
  <dcterms:created xsi:type="dcterms:W3CDTF">2012-03-07T15:54:48Z</dcterms:created>
  <dcterms:modified xsi:type="dcterms:W3CDTF">2017-11-13T18:27:31Z</dcterms:modified>
</cp:coreProperties>
</file>